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262" r:id="rId2"/>
    <p:sldId id="287" r:id="rId3"/>
    <p:sldId id="290" r:id="rId4"/>
    <p:sldId id="269" r:id="rId5"/>
    <p:sldId id="265" r:id="rId6"/>
    <p:sldId id="266" r:id="rId7"/>
    <p:sldId id="268" r:id="rId8"/>
    <p:sldId id="267" r:id="rId9"/>
    <p:sldId id="288" r:id="rId10"/>
    <p:sldId id="292" r:id="rId11"/>
    <p:sldId id="259" r:id="rId12"/>
    <p:sldId id="261" r:id="rId13"/>
    <p:sldId id="271" r:id="rId14"/>
    <p:sldId id="319" r:id="rId15"/>
    <p:sldId id="320" r:id="rId16"/>
    <p:sldId id="321" r:id="rId17"/>
    <p:sldId id="322" r:id="rId18"/>
    <p:sldId id="350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4" r:id="rId28"/>
    <p:sldId id="331" r:id="rId29"/>
    <p:sldId id="335" r:id="rId30"/>
    <p:sldId id="332" r:id="rId31"/>
    <p:sldId id="333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36" r:id="rId41"/>
    <p:sldId id="345" r:id="rId42"/>
    <p:sldId id="346" r:id="rId43"/>
    <p:sldId id="347" r:id="rId44"/>
    <p:sldId id="348" r:id="rId45"/>
    <p:sldId id="349" r:id="rId46"/>
    <p:sldId id="351" r:id="rId4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3" autoAdjust="0"/>
    <p:restoredTop sz="94660"/>
  </p:normalViewPr>
  <p:slideViewPr>
    <p:cSldViewPr>
      <p:cViewPr varScale="1">
        <p:scale>
          <a:sx n="110" d="100"/>
          <a:sy n="110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2EF44-329F-44DF-96C3-17558293384C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pPr rtl="1"/>
          <a:endParaRPr lang="he-IL"/>
        </a:p>
      </dgm:t>
    </dgm:pt>
    <dgm:pt modelId="{373DE5E9-A857-4025-8E0A-2D0BFF42C90B}">
      <dgm:prSet phldrT="[Text]" custT="1"/>
      <dgm:spPr/>
      <dgm:t>
        <a:bodyPr/>
        <a:lstStyle/>
        <a:p>
          <a:pPr rtl="1"/>
          <a:r>
            <a:rPr lang="en-US" sz="1900" b="1" dirty="0" smtClean="0"/>
            <a:t>Ranking</a:t>
          </a:r>
          <a:endParaRPr lang="he-IL" sz="1900" b="1" dirty="0"/>
        </a:p>
      </dgm:t>
    </dgm:pt>
    <dgm:pt modelId="{08CBC408-D238-4D77-AF99-8D7859A7DE91}" type="parTrans" cxnId="{CBF46269-35F4-42B6-8BFA-4D02405C0756}">
      <dgm:prSet/>
      <dgm:spPr/>
      <dgm:t>
        <a:bodyPr/>
        <a:lstStyle/>
        <a:p>
          <a:pPr rtl="1"/>
          <a:endParaRPr lang="he-IL"/>
        </a:p>
      </dgm:t>
    </dgm:pt>
    <dgm:pt modelId="{94B12887-7A34-40AE-8CB3-1269A59BD561}" type="sibTrans" cxnId="{CBF46269-35F4-42B6-8BFA-4D02405C0756}">
      <dgm:prSet/>
      <dgm:spPr/>
      <dgm:t>
        <a:bodyPr/>
        <a:lstStyle/>
        <a:p>
          <a:pPr rtl="1"/>
          <a:endParaRPr lang="he-IL"/>
        </a:p>
      </dgm:t>
    </dgm:pt>
    <dgm:pt modelId="{BA159333-AF2B-417E-9EA1-03CCD00384AB}">
      <dgm:prSet phldrT="[Text]" custT="1"/>
      <dgm:spPr/>
      <dgm:t>
        <a:bodyPr/>
        <a:lstStyle/>
        <a:p>
          <a:pPr algn="just" rtl="0"/>
          <a:r>
            <a:rPr lang="en-US" sz="2600" dirty="0" smtClean="0"/>
            <a:t>Deduce overly represented 8-mers in high ranking probes</a:t>
          </a:r>
          <a:endParaRPr lang="he-IL" sz="2600" dirty="0"/>
        </a:p>
      </dgm:t>
    </dgm:pt>
    <dgm:pt modelId="{6C0A89DF-5107-467C-8B30-24796E48D0E0}" type="parTrans" cxnId="{957E701B-1C1C-418A-88E7-458026CD0964}">
      <dgm:prSet/>
      <dgm:spPr/>
      <dgm:t>
        <a:bodyPr/>
        <a:lstStyle/>
        <a:p>
          <a:pPr rtl="1"/>
          <a:endParaRPr lang="he-IL"/>
        </a:p>
      </dgm:t>
    </dgm:pt>
    <dgm:pt modelId="{B06678A4-3558-4170-8B5C-7DB1F180A08C}" type="sibTrans" cxnId="{957E701B-1C1C-418A-88E7-458026CD0964}">
      <dgm:prSet/>
      <dgm:spPr/>
      <dgm:t>
        <a:bodyPr/>
        <a:lstStyle/>
        <a:p>
          <a:pPr rtl="1"/>
          <a:endParaRPr lang="he-IL"/>
        </a:p>
      </dgm:t>
    </dgm:pt>
    <dgm:pt modelId="{3FB37D84-DF68-4BD3-96CD-7C54EAC014BB}">
      <dgm:prSet phldrT="[Text]"/>
      <dgm:spPr/>
      <dgm:t>
        <a:bodyPr/>
        <a:lstStyle/>
        <a:p>
          <a:pPr rtl="1"/>
          <a:r>
            <a:rPr lang="en-US" b="1" dirty="0" smtClean="0"/>
            <a:t>PWM</a:t>
          </a:r>
          <a:endParaRPr lang="he-IL" b="1" dirty="0"/>
        </a:p>
      </dgm:t>
    </dgm:pt>
    <dgm:pt modelId="{743BB4C0-B7C4-4BF0-AA15-9BB291C9FCCB}" type="parTrans" cxnId="{3FE6596E-6DC2-403A-BD0D-917FC6E3ED72}">
      <dgm:prSet/>
      <dgm:spPr/>
      <dgm:t>
        <a:bodyPr/>
        <a:lstStyle/>
        <a:p>
          <a:pPr rtl="1"/>
          <a:endParaRPr lang="he-IL"/>
        </a:p>
      </dgm:t>
    </dgm:pt>
    <dgm:pt modelId="{678FC9E0-ACE1-4B31-B566-E3FAB7FC7E6B}" type="sibTrans" cxnId="{3FE6596E-6DC2-403A-BD0D-917FC6E3ED72}">
      <dgm:prSet/>
      <dgm:spPr/>
      <dgm:t>
        <a:bodyPr/>
        <a:lstStyle/>
        <a:p>
          <a:pPr rtl="1"/>
          <a:endParaRPr lang="he-IL"/>
        </a:p>
      </dgm:t>
    </dgm:pt>
    <dgm:pt modelId="{A9E30D17-D83D-40B9-9214-FEF413D37416}">
      <dgm:prSet phldrT="[Text]" custT="1"/>
      <dgm:spPr/>
      <dgm:t>
        <a:bodyPr/>
        <a:lstStyle/>
        <a:p>
          <a:pPr algn="just" rtl="0"/>
          <a:r>
            <a:rPr lang="en-US" sz="2600" dirty="0" smtClean="0"/>
            <a:t>Formulate fixed-length PWM, weighting 8-mer contributions by square of rank</a:t>
          </a:r>
          <a:endParaRPr lang="he-IL" sz="2600" dirty="0"/>
        </a:p>
      </dgm:t>
    </dgm:pt>
    <dgm:pt modelId="{9B3D65A4-38B4-4796-816D-C4AC362CE07E}" type="parTrans" cxnId="{4173F7D0-64DA-4D56-8318-3945CA3E669D}">
      <dgm:prSet/>
      <dgm:spPr/>
      <dgm:t>
        <a:bodyPr/>
        <a:lstStyle/>
        <a:p>
          <a:pPr rtl="1"/>
          <a:endParaRPr lang="he-IL"/>
        </a:p>
      </dgm:t>
    </dgm:pt>
    <dgm:pt modelId="{FC8BBAFE-03C0-42AA-93B9-25AE95F7F1A6}" type="sibTrans" cxnId="{4173F7D0-64DA-4D56-8318-3945CA3E669D}">
      <dgm:prSet/>
      <dgm:spPr/>
      <dgm:t>
        <a:bodyPr/>
        <a:lstStyle/>
        <a:p>
          <a:pPr rtl="1"/>
          <a:endParaRPr lang="he-IL"/>
        </a:p>
      </dgm:t>
    </dgm:pt>
    <dgm:pt modelId="{B59ADE11-1C9D-4791-86F9-AC4B6C8BB5AF}">
      <dgm:prSet phldrT="[Text]"/>
      <dgm:spPr/>
      <dgm:t>
        <a:bodyPr/>
        <a:lstStyle/>
        <a:p>
          <a:pPr rtl="1"/>
          <a:r>
            <a:rPr lang="en-US" b="1" dirty="0" smtClean="0"/>
            <a:t>Bounding</a:t>
          </a:r>
          <a:endParaRPr lang="he-IL" b="1" dirty="0"/>
        </a:p>
      </dgm:t>
    </dgm:pt>
    <dgm:pt modelId="{A276AD61-297C-444C-BEEE-8D4966F10C31}" type="parTrans" cxnId="{D4509C45-A400-4362-8BA3-F27F71FFA49D}">
      <dgm:prSet/>
      <dgm:spPr/>
      <dgm:t>
        <a:bodyPr/>
        <a:lstStyle/>
        <a:p>
          <a:pPr rtl="1"/>
          <a:endParaRPr lang="he-IL"/>
        </a:p>
      </dgm:t>
    </dgm:pt>
    <dgm:pt modelId="{BD9A2D5B-E404-4C91-AFE9-7EA478E26181}" type="sibTrans" cxnId="{D4509C45-A400-4362-8BA3-F27F71FFA49D}">
      <dgm:prSet/>
      <dgm:spPr/>
      <dgm:t>
        <a:bodyPr/>
        <a:lstStyle/>
        <a:p>
          <a:pPr rtl="1"/>
          <a:endParaRPr lang="he-IL"/>
        </a:p>
      </dgm:t>
    </dgm:pt>
    <dgm:pt modelId="{EAD5A613-CF7A-4596-B0E3-EDB0611F4D31}">
      <dgm:prSet phldrT="[Text]" custT="1"/>
      <dgm:spPr/>
      <dgm:t>
        <a:bodyPr/>
        <a:lstStyle/>
        <a:p>
          <a:pPr algn="just" rtl="0"/>
          <a:r>
            <a:rPr lang="en-US" sz="2600" dirty="0" smtClean="0"/>
            <a:t>Bound motif by position significance</a:t>
          </a:r>
          <a:endParaRPr lang="he-IL" sz="2600" dirty="0"/>
        </a:p>
      </dgm:t>
    </dgm:pt>
    <dgm:pt modelId="{C0B64C0D-884D-476A-BDEB-31AB21830649}" type="parTrans" cxnId="{2D99E55C-1C9E-4A7A-9ED5-D0DAB53F7969}">
      <dgm:prSet/>
      <dgm:spPr/>
      <dgm:t>
        <a:bodyPr/>
        <a:lstStyle/>
        <a:p>
          <a:pPr rtl="1"/>
          <a:endParaRPr lang="he-IL"/>
        </a:p>
      </dgm:t>
    </dgm:pt>
    <dgm:pt modelId="{4D50505E-C549-4D01-B05B-F896574C5F65}" type="sibTrans" cxnId="{2D99E55C-1C9E-4A7A-9ED5-D0DAB53F7969}">
      <dgm:prSet/>
      <dgm:spPr/>
      <dgm:t>
        <a:bodyPr/>
        <a:lstStyle/>
        <a:p>
          <a:pPr rtl="1"/>
          <a:endParaRPr lang="he-IL"/>
        </a:p>
      </dgm:t>
    </dgm:pt>
    <dgm:pt modelId="{463A65DF-E792-4FCC-89A0-125A7911F89B}">
      <dgm:prSet/>
      <dgm:spPr/>
      <dgm:t>
        <a:bodyPr/>
        <a:lstStyle/>
        <a:p>
          <a:pPr algn="l" rtl="1"/>
          <a:r>
            <a:rPr lang="en-US" b="1" dirty="0" smtClean="0"/>
            <a:t>Alignment</a:t>
          </a:r>
          <a:endParaRPr lang="he-IL" b="1" dirty="0"/>
        </a:p>
      </dgm:t>
    </dgm:pt>
    <dgm:pt modelId="{AA580AF3-5E44-47A5-99F9-0ECA4ED27F14}" type="parTrans" cxnId="{53ABB3DB-4C98-43AA-A4E0-3F95027B90F9}">
      <dgm:prSet/>
      <dgm:spPr/>
      <dgm:t>
        <a:bodyPr/>
        <a:lstStyle/>
        <a:p>
          <a:pPr rtl="1"/>
          <a:endParaRPr lang="he-IL"/>
        </a:p>
      </dgm:t>
    </dgm:pt>
    <dgm:pt modelId="{985BDDE0-674D-4908-BFD3-E230C9CE4C3D}" type="sibTrans" cxnId="{53ABB3DB-4C98-43AA-A4E0-3F95027B90F9}">
      <dgm:prSet/>
      <dgm:spPr/>
      <dgm:t>
        <a:bodyPr/>
        <a:lstStyle/>
        <a:p>
          <a:pPr rtl="1"/>
          <a:endParaRPr lang="he-IL"/>
        </a:p>
      </dgm:t>
    </dgm:pt>
    <dgm:pt modelId="{6A34E617-8E6D-4CAE-8309-DB30F3EEEBB0}">
      <dgm:prSet custT="1"/>
      <dgm:spPr/>
      <dgm:t>
        <a:bodyPr/>
        <a:lstStyle/>
        <a:p>
          <a:pPr algn="just" rtl="0"/>
          <a:r>
            <a:rPr lang="en-US" sz="2600" dirty="0" smtClean="0"/>
            <a:t>Align top 100 8-mers</a:t>
          </a:r>
          <a:endParaRPr lang="he-IL" sz="2600" dirty="0"/>
        </a:p>
      </dgm:t>
    </dgm:pt>
    <dgm:pt modelId="{2495C80E-6D46-4C69-A737-751CB1CC3FDF}" type="parTrans" cxnId="{CEDF195C-51B9-4EB9-8DAF-080BE441B2C9}">
      <dgm:prSet/>
      <dgm:spPr/>
      <dgm:t>
        <a:bodyPr/>
        <a:lstStyle/>
        <a:p>
          <a:pPr rtl="1"/>
          <a:endParaRPr lang="he-IL"/>
        </a:p>
      </dgm:t>
    </dgm:pt>
    <dgm:pt modelId="{97DCE77B-4D51-4F3F-A8F0-047A065D3AD1}" type="sibTrans" cxnId="{CEDF195C-51B9-4EB9-8DAF-080BE441B2C9}">
      <dgm:prSet/>
      <dgm:spPr/>
      <dgm:t>
        <a:bodyPr/>
        <a:lstStyle/>
        <a:p>
          <a:pPr rtl="1"/>
          <a:endParaRPr lang="he-IL"/>
        </a:p>
      </dgm:t>
    </dgm:pt>
    <dgm:pt modelId="{6FB4B839-D20A-4DFB-9101-3600E3FAC011}" type="pres">
      <dgm:prSet presAssocID="{2802EF44-329F-44DF-96C3-1755829338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EF1B6C9-AB79-40A5-A1FA-19D65F31718D}" type="pres">
      <dgm:prSet presAssocID="{373DE5E9-A857-4025-8E0A-2D0BFF42C90B}" presName="composite" presStyleCnt="0"/>
      <dgm:spPr/>
    </dgm:pt>
    <dgm:pt modelId="{8444AC71-F554-4D4D-8FED-AAB2D1CD2FBD}" type="pres">
      <dgm:prSet presAssocID="{373DE5E9-A857-4025-8E0A-2D0BFF42C90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D33967-FB7B-48AB-9207-6609F3F775B7}" type="pres">
      <dgm:prSet presAssocID="{373DE5E9-A857-4025-8E0A-2D0BFF42C90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C2B5AB-A371-4BCD-96F3-56E527DBDF16}" type="pres">
      <dgm:prSet presAssocID="{94B12887-7A34-40AE-8CB3-1269A59BD561}" presName="sp" presStyleCnt="0"/>
      <dgm:spPr/>
    </dgm:pt>
    <dgm:pt modelId="{0442548E-0CC6-4E44-AA33-062A4C45AA22}" type="pres">
      <dgm:prSet presAssocID="{463A65DF-E792-4FCC-89A0-125A7911F89B}" presName="composite" presStyleCnt="0"/>
      <dgm:spPr/>
    </dgm:pt>
    <dgm:pt modelId="{24B578CA-FFDA-4EA7-9060-90A5664B0B7B}" type="pres">
      <dgm:prSet presAssocID="{463A65DF-E792-4FCC-89A0-125A7911F89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D2D95A-47F5-475A-8F8D-527F1CE763F6}" type="pres">
      <dgm:prSet presAssocID="{463A65DF-E792-4FCC-89A0-125A7911F89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6808B8-7298-4F57-A1DD-86418AE91C20}" type="pres">
      <dgm:prSet presAssocID="{985BDDE0-674D-4908-BFD3-E230C9CE4C3D}" presName="sp" presStyleCnt="0"/>
      <dgm:spPr/>
    </dgm:pt>
    <dgm:pt modelId="{1C051FEA-A107-472D-9DE7-0F992875A81D}" type="pres">
      <dgm:prSet presAssocID="{3FB37D84-DF68-4BD3-96CD-7C54EAC014BB}" presName="composite" presStyleCnt="0"/>
      <dgm:spPr/>
    </dgm:pt>
    <dgm:pt modelId="{42942A5B-7C70-4BBD-80F1-400A8E5BACA8}" type="pres">
      <dgm:prSet presAssocID="{3FB37D84-DF68-4BD3-96CD-7C54EAC014B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320767-A922-4E27-B6F5-ED33B7599770}" type="pres">
      <dgm:prSet presAssocID="{3FB37D84-DF68-4BD3-96CD-7C54EAC014B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60BD7D9-DB00-4D32-BE18-B522FB6ED6B4}" type="pres">
      <dgm:prSet presAssocID="{678FC9E0-ACE1-4B31-B566-E3FAB7FC7E6B}" presName="sp" presStyleCnt="0"/>
      <dgm:spPr/>
    </dgm:pt>
    <dgm:pt modelId="{416A4836-B929-48ED-8976-9F01C3C58B6A}" type="pres">
      <dgm:prSet presAssocID="{B59ADE11-1C9D-4791-86F9-AC4B6C8BB5AF}" presName="composite" presStyleCnt="0"/>
      <dgm:spPr/>
    </dgm:pt>
    <dgm:pt modelId="{6ED02CC7-5294-43A4-AE7D-F3B442B78648}" type="pres">
      <dgm:prSet presAssocID="{B59ADE11-1C9D-4791-86F9-AC4B6C8BB5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0CF21A-31EE-4C95-9244-1F5BA886FEBF}" type="pres">
      <dgm:prSet presAssocID="{B59ADE11-1C9D-4791-86F9-AC4B6C8BB5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4597A70-82E6-4346-B54F-F62B4619E031}" type="presOf" srcId="{A9E30D17-D83D-40B9-9214-FEF413D37416}" destId="{F1320767-A922-4E27-B6F5-ED33B7599770}" srcOrd="0" destOrd="0" presId="urn:microsoft.com/office/officeart/2005/8/layout/chevron2"/>
    <dgm:cxn modelId="{4173F7D0-64DA-4D56-8318-3945CA3E669D}" srcId="{3FB37D84-DF68-4BD3-96CD-7C54EAC014BB}" destId="{A9E30D17-D83D-40B9-9214-FEF413D37416}" srcOrd="0" destOrd="0" parTransId="{9B3D65A4-38B4-4796-816D-C4AC362CE07E}" sibTransId="{FC8BBAFE-03C0-42AA-93B9-25AE95F7F1A6}"/>
    <dgm:cxn modelId="{8FCC0CF1-0B1F-49FD-AEEF-6B0AB207F077}" type="presOf" srcId="{BA159333-AF2B-417E-9EA1-03CCD00384AB}" destId="{4BD33967-FB7B-48AB-9207-6609F3F775B7}" srcOrd="0" destOrd="0" presId="urn:microsoft.com/office/officeart/2005/8/layout/chevron2"/>
    <dgm:cxn modelId="{69072157-21CB-418B-8B7F-07A3EDEFE6C0}" type="presOf" srcId="{463A65DF-E792-4FCC-89A0-125A7911F89B}" destId="{24B578CA-FFDA-4EA7-9060-90A5664B0B7B}" srcOrd="0" destOrd="0" presId="urn:microsoft.com/office/officeart/2005/8/layout/chevron2"/>
    <dgm:cxn modelId="{40808BD4-8F8E-4642-81B4-A0EAFB3B7BD3}" type="presOf" srcId="{2802EF44-329F-44DF-96C3-17558293384C}" destId="{6FB4B839-D20A-4DFB-9101-3600E3FAC011}" srcOrd="0" destOrd="0" presId="urn:microsoft.com/office/officeart/2005/8/layout/chevron2"/>
    <dgm:cxn modelId="{957E701B-1C1C-418A-88E7-458026CD0964}" srcId="{373DE5E9-A857-4025-8E0A-2D0BFF42C90B}" destId="{BA159333-AF2B-417E-9EA1-03CCD00384AB}" srcOrd="0" destOrd="0" parTransId="{6C0A89DF-5107-467C-8B30-24796E48D0E0}" sibTransId="{B06678A4-3558-4170-8B5C-7DB1F180A08C}"/>
    <dgm:cxn modelId="{53ABB3DB-4C98-43AA-A4E0-3F95027B90F9}" srcId="{2802EF44-329F-44DF-96C3-17558293384C}" destId="{463A65DF-E792-4FCC-89A0-125A7911F89B}" srcOrd="1" destOrd="0" parTransId="{AA580AF3-5E44-47A5-99F9-0ECA4ED27F14}" sibTransId="{985BDDE0-674D-4908-BFD3-E230C9CE4C3D}"/>
    <dgm:cxn modelId="{B30F39FD-B423-4D11-9F1B-D6C3B4139BE8}" type="presOf" srcId="{3FB37D84-DF68-4BD3-96CD-7C54EAC014BB}" destId="{42942A5B-7C70-4BBD-80F1-400A8E5BACA8}" srcOrd="0" destOrd="0" presId="urn:microsoft.com/office/officeart/2005/8/layout/chevron2"/>
    <dgm:cxn modelId="{D4509C45-A400-4362-8BA3-F27F71FFA49D}" srcId="{2802EF44-329F-44DF-96C3-17558293384C}" destId="{B59ADE11-1C9D-4791-86F9-AC4B6C8BB5AF}" srcOrd="3" destOrd="0" parTransId="{A276AD61-297C-444C-BEEE-8D4966F10C31}" sibTransId="{BD9A2D5B-E404-4C91-AFE9-7EA478E26181}"/>
    <dgm:cxn modelId="{C3E01C0D-F8F7-4C8A-939B-8BDD4990D943}" type="presOf" srcId="{373DE5E9-A857-4025-8E0A-2D0BFF42C90B}" destId="{8444AC71-F554-4D4D-8FED-AAB2D1CD2FBD}" srcOrd="0" destOrd="0" presId="urn:microsoft.com/office/officeart/2005/8/layout/chevron2"/>
    <dgm:cxn modelId="{CEDF195C-51B9-4EB9-8DAF-080BE441B2C9}" srcId="{463A65DF-E792-4FCC-89A0-125A7911F89B}" destId="{6A34E617-8E6D-4CAE-8309-DB30F3EEEBB0}" srcOrd="0" destOrd="0" parTransId="{2495C80E-6D46-4C69-A737-751CB1CC3FDF}" sibTransId="{97DCE77B-4D51-4F3F-A8F0-047A065D3AD1}"/>
    <dgm:cxn modelId="{C9F02176-1BE1-4496-96C5-8043AACCCE96}" type="presOf" srcId="{EAD5A613-CF7A-4596-B0E3-EDB0611F4D31}" destId="{730CF21A-31EE-4C95-9244-1F5BA886FEBF}" srcOrd="0" destOrd="0" presId="urn:microsoft.com/office/officeart/2005/8/layout/chevron2"/>
    <dgm:cxn modelId="{CBF46269-35F4-42B6-8BFA-4D02405C0756}" srcId="{2802EF44-329F-44DF-96C3-17558293384C}" destId="{373DE5E9-A857-4025-8E0A-2D0BFF42C90B}" srcOrd="0" destOrd="0" parTransId="{08CBC408-D238-4D77-AF99-8D7859A7DE91}" sibTransId="{94B12887-7A34-40AE-8CB3-1269A59BD561}"/>
    <dgm:cxn modelId="{2D99E55C-1C9E-4A7A-9ED5-D0DAB53F7969}" srcId="{B59ADE11-1C9D-4791-86F9-AC4B6C8BB5AF}" destId="{EAD5A613-CF7A-4596-B0E3-EDB0611F4D31}" srcOrd="0" destOrd="0" parTransId="{C0B64C0D-884D-476A-BDEB-31AB21830649}" sibTransId="{4D50505E-C549-4D01-B05B-F896574C5F65}"/>
    <dgm:cxn modelId="{895CA4CD-C70D-458F-B69B-2BB25F526F63}" type="presOf" srcId="{B59ADE11-1C9D-4791-86F9-AC4B6C8BB5AF}" destId="{6ED02CC7-5294-43A4-AE7D-F3B442B78648}" srcOrd="0" destOrd="0" presId="urn:microsoft.com/office/officeart/2005/8/layout/chevron2"/>
    <dgm:cxn modelId="{3FE6596E-6DC2-403A-BD0D-917FC6E3ED72}" srcId="{2802EF44-329F-44DF-96C3-17558293384C}" destId="{3FB37D84-DF68-4BD3-96CD-7C54EAC014BB}" srcOrd="2" destOrd="0" parTransId="{743BB4C0-B7C4-4BF0-AA15-9BB291C9FCCB}" sibTransId="{678FC9E0-ACE1-4B31-B566-E3FAB7FC7E6B}"/>
    <dgm:cxn modelId="{7EF23CF2-BB76-40EC-9338-7EAFFC2EF37C}" type="presOf" srcId="{6A34E617-8E6D-4CAE-8309-DB30F3EEEBB0}" destId="{DBD2D95A-47F5-475A-8F8D-527F1CE763F6}" srcOrd="0" destOrd="0" presId="urn:microsoft.com/office/officeart/2005/8/layout/chevron2"/>
    <dgm:cxn modelId="{FBECAEC2-44E1-441C-93F3-245772A31983}" type="presParOf" srcId="{6FB4B839-D20A-4DFB-9101-3600E3FAC011}" destId="{AEF1B6C9-AB79-40A5-A1FA-19D65F31718D}" srcOrd="0" destOrd="0" presId="urn:microsoft.com/office/officeart/2005/8/layout/chevron2"/>
    <dgm:cxn modelId="{61326BD2-84B1-4642-B006-D22C042A7804}" type="presParOf" srcId="{AEF1B6C9-AB79-40A5-A1FA-19D65F31718D}" destId="{8444AC71-F554-4D4D-8FED-AAB2D1CD2FBD}" srcOrd="0" destOrd="0" presId="urn:microsoft.com/office/officeart/2005/8/layout/chevron2"/>
    <dgm:cxn modelId="{008000E5-77A9-43D9-B0C9-DDB55B02856F}" type="presParOf" srcId="{AEF1B6C9-AB79-40A5-A1FA-19D65F31718D}" destId="{4BD33967-FB7B-48AB-9207-6609F3F775B7}" srcOrd="1" destOrd="0" presId="urn:microsoft.com/office/officeart/2005/8/layout/chevron2"/>
    <dgm:cxn modelId="{AADCF9D2-C21B-4F64-AA7C-55C0A89E7B43}" type="presParOf" srcId="{6FB4B839-D20A-4DFB-9101-3600E3FAC011}" destId="{D3C2B5AB-A371-4BCD-96F3-56E527DBDF16}" srcOrd="1" destOrd="0" presId="urn:microsoft.com/office/officeart/2005/8/layout/chevron2"/>
    <dgm:cxn modelId="{3FC2D0A6-A38F-4F15-A1C6-F45BED46D396}" type="presParOf" srcId="{6FB4B839-D20A-4DFB-9101-3600E3FAC011}" destId="{0442548E-0CC6-4E44-AA33-062A4C45AA22}" srcOrd="2" destOrd="0" presId="urn:microsoft.com/office/officeart/2005/8/layout/chevron2"/>
    <dgm:cxn modelId="{0C9FE432-972F-4A0C-BA29-E70645D28DD7}" type="presParOf" srcId="{0442548E-0CC6-4E44-AA33-062A4C45AA22}" destId="{24B578CA-FFDA-4EA7-9060-90A5664B0B7B}" srcOrd="0" destOrd="0" presId="urn:microsoft.com/office/officeart/2005/8/layout/chevron2"/>
    <dgm:cxn modelId="{14A095CA-83EC-4226-96A6-00CFE644CBAA}" type="presParOf" srcId="{0442548E-0CC6-4E44-AA33-062A4C45AA22}" destId="{DBD2D95A-47F5-475A-8F8D-527F1CE763F6}" srcOrd="1" destOrd="0" presId="urn:microsoft.com/office/officeart/2005/8/layout/chevron2"/>
    <dgm:cxn modelId="{2CB4AD75-66E9-459B-A16F-3198E1641CB5}" type="presParOf" srcId="{6FB4B839-D20A-4DFB-9101-3600E3FAC011}" destId="{246808B8-7298-4F57-A1DD-86418AE91C20}" srcOrd="3" destOrd="0" presId="urn:microsoft.com/office/officeart/2005/8/layout/chevron2"/>
    <dgm:cxn modelId="{07FC62D3-6B0D-4D49-A464-A3FC5D04767B}" type="presParOf" srcId="{6FB4B839-D20A-4DFB-9101-3600E3FAC011}" destId="{1C051FEA-A107-472D-9DE7-0F992875A81D}" srcOrd="4" destOrd="0" presId="urn:microsoft.com/office/officeart/2005/8/layout/chevron2"/>
    <dgm:cxn modelId="{19C8D7FD-05E0-4D4C-9C0C-20CB23AD9CB4}" type="presParOf" srcId="{1C051FEA-A107-472D-9DE7-0F992875A81D}" destId="{42942A5B-7C70-4BBD-80F1-400A8E5BACA8}" srcOrd="0" destOrd="0" presId="urn:microsoft.com/office/officeart/2005/8/layout/chevron2"/>
    <dgm:cxn modelId="{C481E577-13E4-4DB7-8B6F-CD98B0E9CCB9}" type="presParOf" srcId="{1C051FEA-A107-472D-9DE7-0F992875A81D}" destId="{F1320767-A922-4E27-B6F5-ED33B7599770}" srcOrd="1" destOrd="0" presId="urn:microsoft.com/office/officeart/2005/8/layout/chevron2"/>
    <dgm:cxn modelId="{3DBAA794-02DA-4DDC-9350-4F369D861DF5}" type="presParOf" srcId="{6FB4B839-D20A-4DFB-9101-3600E3FAC011}" destId="{460BD7D9-DB00-4D32-BE18-B522FB6ED6B4}" srcOrd="5" destOrd="0" presId="urn:microsoft.com/office/officeart/2005/8/layout/chevron2"/>
    <dgm:cxn modelId="{967616E2-0DC9-4782-8328-92F8B41E94FC}" type="presParOf" srcId="{6FB4B839-D20A-4DFB-9101-3600E3FAC011}" destId="{416A4836-B929-48ED-8976-9F01C3C58B6A}" srcOrd="6" destOrd="0" presId="urn:microsoft.com/office/officeart/2005/8/layout/chevron2"/>
    <dgm:cxn modelId="{268E7E82-5F63-4E06-9D19-2A65A8E1D9C2}" type="presParOf" srcId="{416A4836-B929-48ED-8976-9F01C3C58B6A}" destId="{6ED02CC7-5294-43A4-AE7D-F3B442B78648}" srcOrd="0" destOrd="0" presId="urn:microsoft.com/office/officeart/2005/8/layout/chevron2"/>
    <dgm:cxn modelId="{F69FB985-945B-4BAE-A970-6C8B37CB01F0}" type="presParOf" srcId="{416A4836-B929-48ED-8976-9F01C3C58B6A}" destId="{730CF21A-31EE-4C95-9244-1F5BA886FE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44AC71-F554-4D4D-8FED-AAB2D1CD2FBD}">
      <dsp:nvSpPr>
        <dsp:cNvPr id="0" name=""/>
        <dsp:cNvSpPr/>
      </dsp:nvSpPr>
      <dsp:spPr>
        <a:xfrm rot="5400000">
          <a:off x="-261565" y="264220"/>
          <a:ext cx="1743767" cy="122063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Ranking</a:t>
          </a:r>
          <a:endParaRPr lang="he-IL" sz="1900" b="1" kern="1200" dirty="0"/>
        </a:p>
      </dsp:txBody>
      <dsp:txXfrm rot="5400000">
        <a:off x="-261565" y="264220"/>
        <a:ext cx="1743767" cy="1220637"/>
      </dsp:txXfrm>
    </dsp:sp>
    <dsp:sp modelId="{4BD33967-FB7B-48AB-9207-6609F3F775B7}">
      <dsp:nvSpPr>
        <dsp:cNvPr id="0" name=""/>
        <dsp:cNvSpPr/>
      </dsp:nvSpPr>
      <dsp:spPr>
        <a:xfrm rot="5400000">
          <a:off x="4436082" y="-3212789"/>
          <a:ext cx="1133449" cy="7564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Deduce overly represented 8-mers in high ranking probes</a:t>
          </a:r>
          <a:endParaRPr lang="he-IL" sz="2600" kern="1200" dirty="0"/>
        </a:p>
      </dsp:txBody>
      <dsp:txXfrm rot="5400000">
        <a:off x="4436082" y="-3212789"/>
        <a:ext cx="1133449" cy="7564338"/>
      </dsp:txXfrm>
    </dsp:sp>
    <dsp:sp modelId="{24B578CA-FFDA-4EA7-9060-90A5664B0B7B}">
      <dsp:nvSpPr>
        <dsp:cNvPr id="0" name=""/>
        <dsp:cNvSpPr/>
      </dsp:nvSpPr>
      <dsp:spPr>
        <a:xfrm rot="5400000">
          <a:off x="-261565" y="1865437"/>
          <a:ext cx="1743767" cy="122063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230847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7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7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l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Alignment</a:t>
          </a:r>
          <a:endParaRPr lang="he-IL" sz="2100" b="1" kern="1200" dirty="0"/>
        </a:p>
      </dsp:txBody>
      <dsp:txXfrm rot="5400000">
        <a:off x="-261565" y="1865437"/>
        <a:ext cx="1743767" cy="1220637"/>
      </dsp:txXfrm>
    </dsp:sp>
    <dsp:sp modelId="{DBD2D95A-47F5-475A-8F8D-527F1CE763F6}">
      <dsp:nvSpPr>
        <dsp:cNvPr id="0" name=""/>
        <dsp:cNvSpPr/>
      </dsp:nvSpPr>
      <dsp:spPr>
        <a:xfrm rot="5400000">
          <a:off x="4436082" y="-1611572"/>
          <a:ext cx="1133449" cy="7564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Align top 100 8-mers</a:t>
          </a:r>
          <a:endParaRPr lang="he-IL" sz="2600" kern="1200" dirty="0"/>
        </a:p>
      </dsp:txBody>
      <dsp:txXfrm rot="5400000">
        <a:off x="4436082" y="-1611572"/>
        <a:ext cx="1133449" cy="7564338"/>
      </dsp:txXfrm>
    </dsp:sp>
    <dsp:sp modelId="{42942A5B-7C70-4BBD-80F1-400A8E5BACA8}">
      <dsp:nvSpPr>
        <dsp:cNvPr id="0" name=""/>
        <dsp:cNvSpPr/>
      </dsp:nvSpPr>
      <dsp:spPr>
        <a:xfrm rot="5400000">
          <a:off x="-261565" y="3466653"/>
          <a:ext cx="1743767" cy="122063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461694"/>
                <a:satOff val="30780"/>
                <a:lumOff val="4018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461694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4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-461694"/>
              <a:satOff val="30780"/>
              <a:lumOff val="401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PWM</a:t>
          </a:r>
          <a:endParaRPr lang="he-IL" sz="2100" b="1" kern="1200" dirty="0"/>
        </a:p>
      </dsp:txBody>
      <dsp:txXfrm rot="5400000">
        <a:off x="-261565" y="3466653"/>
        <a:ext cx="1743767" cy="1220637"/>
      </dsp:txXfrm>
    </dsp:sp>
    <dsp:sp modelId="{F1320767-A922-4E27-B6F5-ED33B7599770}">
      <dsp:nvSpPr>
        <dsp:cNvPr id="0" name=""/>
        <dsp:cNvSpPr/>
      </dsp:nvSpPr>
      <dsp:spPr>
        <a:xfrm rot="5400000">
          <a:off x="4436082" y="-10356"/>
          <a:ext cx="1133449" cy="7564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461694"/>
              <a:satOff val="30780"/>
              <a:lumOff val="401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Formulate fixed-length PWM, weighting 8-mer contributions by square of rank</a:t>
          </a:r>
          <a:endParaRPr lang="he-IL" sz="2600" kern="1200" dirty="0"/>
        </a:p>
      </dsp:txBody>
      <dsp:txXfrm rot="5400000">
        <a:off x="4436082" y="-10356"/>
        <a:ext cx="1133449" cy="7564338"/>
      </dsp:txXfrm>
    </dsp:sp>
    <dsp:sp modelId="{6ED02CC7-5294-43A4-AE7D-F3B442B78648}">
      <dsp:nvSpPr>
        <dsp:cNvPr id="0" name=""/>
        <dsp:cNvSpPr/>
      </dsp:nvSpPr>
      <dsp:spPr>
        <a:xfrm rot="5400000">
          <a:off x="-261565" y="5067869"/>
          <a:ext cx="1743767" cy="1220637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230847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7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7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Bounding</a:t>
          </a:r>
          <a:endParaRPr lang="he-IL" sz="2100" b="1" kern="1200" dirty="0"/>
        </a:p>
      </dsp:txBody>
      <dsp:txXfrm rot="5400000">
        <a:off x="-261565" y="5067869"/>
        <a:ext cx="1743767" cy="1220637"/>
      </dsp:txXfrm>
    </dsp:sp>
    <dsp:sp modelId="{730CF21A-31EE-4C95-9244-1F5BA886FEBF}">
      <dsp:nvSpPr>
        <dsp:cNvPr id="0" name=""/>
        <dsp:cNvSpPr/>
      </dsp:nvSpPr>
      <dsp:spPr>
        <a:xfrm rot="5400000">
          <a:off x="4436082" y="1590859"/>
          <a:ext cx="1133449" cy="7564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Bound motif by position significance</a:t>
          </a:r>
          <a:endParaRPr lang="he-IL" sz="2600" kern="1200" dirty="0"/>
        </a:p>
      </dsp:txBody>
      <dsp:txXfrm rot="5400000">
        <a:off x="4436082" y="1590859"/>
        <a:ext cx="1133449" cy="7564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4D9D03-CAE6-49F1-A6CA-21EA77E5FB4F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45246E-D62A-4FB7-8792-15623CDFA04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3C2E7-327B-4CDB-9D84-9EB0D0783933}" type="slidenum">
              <a:rPr lang="he-IL">
                <a:cs typeface="Arial" pitchFamily="34" charset="0"/>
              </a:rPr>
              <a:pPr/>
              <a:t>3</a:t>
            </a:fld>
            <a:endParaRPr lang="en-US"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Main challenge encountered: palindromes.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2125E-8CA8-43F6-A272-875777E545D7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89374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0A8D2-266F-40BC-9433-C655FC8A9A38}" type="datetimeFigureOut">
              <a:rPr lang="he-IL" smtClean="0"/>
              <a:pPr/>
              <a:t>ט'/טבת/תשע"ב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23A5-2379-4A0A-B677-3E7A249CBDC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presentation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Presenting work done by:</a:t>
            </a:r>
          </a:p>
          <a:p>
            <a:pPr algn="l" rtl="0">
              <a:buNone/>
            </a:pPr>
            <a:r>
              <a:rPr lang="en-US" dirty="0" err="1" smtClean="0"/>
              <a:t>Yaron</a:t>
            </a:r>
            <a:r>
              <a:rPr lang="en-US" dirty="0" smtClean="0"/>
              <a:t> Orenstein*, </a:t>
            </a:r>
            <a:r>
              <a:rPr lang="en-US" dirty="0" err="1" smtClean="0"/>
              <a:t>Eran</a:t>
            </a:r>
            <a:r>
              <a:rPr lang="en-US" dirty="0" smtClean="0"/>
              <a:t> Mick*, Ron Shamir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sz="5400" b="1" dirty="0" smtClean="0"/>
              <a:t>Improved motif finding in PBM data</a:t>
            </a:r>
          </a:p>
          <a:p>
            <a:pPr algn="l" rtl="0">
              <a:buNone/>
            </a:pPr>
            <a:endParaRPr lang="en-US" b="1" dirty="0" smtClean="0"/>
          </a:p>
          <a:p>
            <a:pPr algn="ctr" rtl="0">
              <a:buNone/>
            </a:pPr>
            <a:r>
              <a:rPr lang="en-US" dirty="0" smtClean="0"/>
              <a:t>ACGT group meeting 04/01/12</a:t>
            </a:r>
            <a:endParaRPr lang="en-US" dirty="0"/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RankMotif</a:t>
            </a:r>
            <a:r>
              <a:rPr lang="en-US" dirty="0" smtClean="0"/>
              <a:t>++ </a:t>
            </a:r>
            <a:r>
              <a:rPr lang="en-US" dirty="0" smtClean="0"/>
              <a:t>(RM) </a:t>
            </a:r>
            <a:r>
              <a:rPr lang="en-US" sz="2400" dirty="0" smtClean="0"/>
              <a:t>(Chen </a:t>
            </a:r>
            <a:r>
              <a:rPr lang="en-US" sz="2400" dirty="0" smtClean="0"/>
              <a:t>et al. 2007)</a:t>
            </a:r>
            <a:endParaRPr lang="he-I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RankMotif</a:t>
            </a:r>
            <a:r>
              <a:rPr lang="en-US" dirty="0" smtClean="0"/>
              <a:t>++ learns motif models by maximizing the likelihood of a set of binding preferences under a probabilistic model of how sequence binding affinity translates into binding preference observations.</a:t>
            </a:r>
          </a:p>
          <a:p>
            <a:pPr algn="l" rtl="0"/>
            <a:r>
              <a:rPr lang="en-US" dirty="0" smtClean="0"/>
              <a:t>It learns the ranking of the probes using a PWM model for the BS and scoring k-</a:t>
            </a:r>
            <a:r>
              <a:rPr lang="en-US" dirty="0" err="1" smtClean="0"/>
              <a:t>mers</a:t>
            </a:r>
            <a:r>
              <a:rPr lang="en-US" dirty="0" smtClean="0"/>
              <a:t> of each probe according to the PWM.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Amadeus-PBM (AM)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669979"/>
          </a:xfrm>
        </p:spPr>
        <p:txBody>
          <a:bodyPr/>
          <a:lstStyle/>
          <a:p>
            <a:pPr marL="514350" indent="-514350" algn="l" rtl="0">
              <a:buAutoNum type="arabicPeriod"/>
            </a:pPr>
            <a:r>
              <a:rPr lang="en-US" dirty="0" smtClean="0"/>
              <a:t>Rank all k-</a:t>
            </a:r>
            <a:r>
              <a:rPr lang="en-US" dirty="0" err="1" smtClean="0"/>
              <a:t>mers</a:t>
            </a:r>
            <a:r>
              <a:rPr lang="en-US" dirty="0" smtClean="0"/>
              <a:t> according to some score.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Give the top ranking k-</a:t>
            </a:r>
            <a:r>
              <a:rPr lang="en-US" dirty="0" err="1" smtClean="0"/>
              <a:t>mers</a:t>
            </a:r>
            <a:r>
              <a:rPr lang="en-US" dirty="0" smtClean="0"/>
              <a:t> to a motif finding algorithm.</a:t>
            </a:r>
          </a:p>
          <a:p>
            <a:pPr marL="514350" indent="-514350" algn="l" rtl="0">
              <a:buNone/>
            </a:pPr>
            <a:r>
              <a:rPr lang="en-US" dirty="0" smtClean="0"/>
              <a:t>We give the 1000 top ranked 9-mers (according to average  binding </a:t>
            </a:r>
            <a:r>
              <a:rPr lang="en-US" dirty="0" err="1" smtClean="0"/>
              <a:t>intesnity</a:t>
            </a:r>
            <a:r>
              <a:rPr lang="en-US" dirty="0" smtClean="0"/>
              <a:t>) to Amadeus.</a:t>
            </a:r>
          </a:p>
          <a:p>
            <a:pPr algn="l" rtl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70" y="4293096"/>
            <a:ext cx="2715155" cy="19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419872" y="4293096"/>
            <a:ext cx="72008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9872" y="4725144"/>
            <a:ext cx="758527" cy="4564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7944" y="4437112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Target set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Cebpb</a:t>
            </a:r>
            <a:endParaRPr lang="he-IL" dirty="0"/>
          </a:p>
        </p:txBody>
      </p:sp>
      <p:pic>
        <p:nvPicPr>
          <p:cNvPr id="5" name="Picture 4" descr="https://portal.biobase-international.com/cgi-bin/build_t/idb/1.0/statichandler.cgi?file=gifs/matrixlogos/M001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8477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9046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2938338"/>
          </a:xfrm>
        </p:spPr>
        <p:txBody>
          <a:bodyPr/>
          <a:lstStyle/>
          <a:p>
            <a:r>
              <a:rPr lang="en-US" dirty="0" smtClean="0"/>
              <a:t>And the result of </a:t>
            </a:r>
            <a:r>
              <a:rPr lang="en-US" dirty="0"/>
              <a:t>A</a:t>
            </a:r>
            <a:r>
              <a:rPr lang="en-US" dirty="0" smtClean="0"/>
              <a:t>madeus:</a:t>
            </a:r>
            <a:endParaRPr lang="he-I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3312368" cy="60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98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New method: BEEML-PBM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l" rtl="0"/>
            <a:r>
              <a:rPr lang="en-US" dirty="0" smtClean="0"/>
              <a:t>Developed by Zhao and </a:t>
            </a:r>
            <a:r>
              <a:rPr lang="en-US" dirty="0" err="1" smtClean="0"/>
              <a:t>Stormo</a:t>
            </a:r>
            <a:r>
              <a:rPr lang="en-US" dirty="0" smtClean="0"/>
              <a:t> (Nat. Biotech., June 2011), an extension to BEEML.</a:t>
            </a:r>
          </a:p>
          <a:p>
            <a:pPr algn="l" rtl="0"/>
            <a:endParaRPr lang="en-US" sz="1050" dirty="0" smtClean="0"/>
          </a:p>
          <a:p>
            <a:pPr algn="l" rtl="0"/>
            <a:r>
              <a:rPr lang="en-US" dirty="0" smtClean="0"/>
              <a:t>Algorithm: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Estimate the position and background effects from the data.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Perform weighted regression to assign parameters to a model of binding energy, explicitly taking these biases into account.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Calculation of binding probability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l" rtl="0"/>
            <a:r>
              <a:rPr lang="en-US" dirty="0" smtClean="0"/>
              <a:t>The reaction in a PBM experiment: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= DNA binding sequence</a:t>
            </a:r>
          </a:p>
          <a:p>
            <a:pPr algn="l" rtl="0"/>
            <a:r>
              <a:rPr lang="en-US" dirty="0" err="1" smtClean="0"/>
              <a:t>K</a:t>
            </a:r>
            <a:r>
              <a:rPr lang="en-US" baseline="-25000" dirty="0" err="1" smtClean="0"/>
              <a:t>on</a:t>
            </a:r>
            <a:r>
              <a:rPr lang="en-US" dirty="0" smtClean="0"/>
              <a:t> = rate of formation of the complex</a:t>
            </a:r>
          </a:p>
          <a:p>
            <a:pPr algn="l" rtl="0"/>
            <a:r>
              <a:rPr lang="en-US" dirty="0" err="1" smtClean="0"/>
              <a:t>K</a:t>
            </a:r>
            <a:r>
              <a:rPr lang="en-US" baseline="-25000" dirty="0" err="1" smtClean="0"/>
              <a:t>off</a:t>
            </a:r>
            <a:r>
              <a:rPr lang="en-US" dirty="0" smtClean="0"/>
              <a:t> = dissociation rate</a:t>
            </a:r>
          </a:p>
          <a:p>
            <a:pPr algn="l" rtl="0"/>
            <a:r>
              <a:rPr lang="en-US" dirty="0" smtClean="0"/>
              <a:t>K</a:t>
            </a:r>
            <a:r>
              <a:rPr lang="en-US" baseline="-25000" dirty="0" smtClean="0"/>
              <a:t>d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on</a:t>
            </a:r>
            <a:r>
              <a:rPr lang="en-US" dirty="0" smtClean="0"/>
              <a:t>/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off</a:t>
            </a:r>
            <a:endParaRPr lang="en-US" baseline="-25000" dirty="0" smtClean="0"/>
          </a:p>
          <a:p>
            <a:pPr algn="l" rtl="0"/>
            <a:endParaRPr lang="en-US" dirty="0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3704828" cy="15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probability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/>
          <a:lstStyle/>
          <a:p>
            <a:pPr algn="l" rtl="0"/>
            <a:r>
              <a:rPr lang="en-US" dirty="0" smtClean="0"/>
              <a:t>At equilibrium, the binding probability is:</a:t>
            </a:r>
            <a:endParaRPr lang="he-IL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</a:t>
            </a:r>
            <a:r>
              <a:rPr lang="en-US" baseline="-25000" dirty="0" smtClean="0"/>
              <a:t>i</a:t>
            </a:r>
            <a:r>
              <a:rPr lang="en-US" dirty="0" smtClean="0"/>
              <a:t> is the difference in free energy between binding to S</a:t>
            </a:r>
            <a:r>
              <a:rPr lang="en-US" baseline="-25000" dirty="0" smtClean="0"/>
              <a:t>i</a:t>
            </a:r>
            <a:r>
              <a:rPr lang="en-US" dirty="0" smtClean="0"/>
              <a:t> and the reference sequence</a:t>
            </a:r>
          </a:p>
          <a:p>
            <a:pPr algn="l" rtl="0"/>
            <a:r>
              <a:rPr lang="el-GR" dirty="0" smtClean="0"/>
              <a:t>μ</a:t>
            </a:r>
            <a:r>
              <a:rPr lang="en-US" dirty="0" smtClean="0"/>
              <a:t> is the log ratio of free TF concentration and Kd of the reference sequence: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496944" cy="136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648325"/>
            <a:ext cx="2409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Calculation of binding probability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For a l-long PWM, with </a:t>
            </a:r>
            <a:r>
              <a:rPr lang="el-GR" dirty="0" smtClean="0">
                <a:latin typeface="Arial"/>
                <a:cs typeface="Arial"/>
              </a:rPr>
              <a:t>ε</a:t>
            </a:r>
            <a:r>
              <a:rPr lang="en-US" dirty="0" smtClean="0"/>
              <a:t>(</a:t>
            </a:r>
            <a:r>
              <a:rPr lang="en-US" dirty="0" err="1" smtClean="0"/>
              <a:t>b,k</a:t>
            </a:r>
            <a:r>
              <a:rPr lang="en-US" dirty="0" smtClean="0"/>
              <a:t>) representing the energy contribution from base b at position k of binding site, the binding energy of S</a:t>
            </a:r>
            <a:r>
              <a:rPr lang="en-US" baseline="-25000" dirty="0" smtClean="0"/>
              <a:t>i</a:t>
            </a:r>
            <a:r>
              <a:rPr lang="en-US" dirty="0" smtClean="0"/>
              <a:t>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b,k</a:t>
            </a:r>
            <a:r>
              <a:rPr lang="en-US" dirty="0" smtClean="0"/>
              <a:t>) is an indicator variable with S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b,k</a:t>
            </a:r>
            <a:r>
              <a:rPr lang="en-US" dirty="0" smtClean="0"/>
              <a:t>)=1 if base b occurs at position k of S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3600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Binding probability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At equilibrium, the binding probability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l-GR" dirty="0" smtClean="0"/>
              <a:t>μ</a:t>
            </a:r>
            <a:r>
              <a:rPr lang="en-US" dirty="0" smtClean="0"/>
              <a:t> is the log ratio of free TF concentration and K</a:t>
            </a:r>
            <a:r>
              <a:rPr lang="en-US" baseline="-25000" dirty="0" smtClean="0"/>
              <a:t>d</a:t>
            </a:r>
            <a:r>
              <a:rPr lang="en-US" dirty="0" smtClean="0"/>
              <a:t> of the reference sequence:</a:t>
            </a:r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3105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85184"/>
            <a:ext cx="2409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probability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Binding probability to a position j of the probe, with sequence S</a:t>
            </a:r>
            <a:r>
              <a:rPr lang="en-US" baseline="-25000" dirty="0" smtClean="0"/>
              <a:t>i</a:t>
            </a:r>
            <a:r>
              <a:rPr lang="en-US" dirty="0" smtClean="0"/>
              <a:t>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TF cannot bind to both strands at the same position of the probe at the same time.</a:t>
            </a:r>
          </a:p>
          <a:p>
            <a:pPr algn="l" rtl="0"/>
            <a:r>
              <a:rPr lang="en-US" dirty="0" smtClean="0"/>
              <a:t>Ignore overlapping binding sites due to very low probability.</a:t>
            </a:r>
          </a:p>
          <a:p>
            <a:pPr algn="l" rtl="0"/>
            <a:endParaRPr lang="he-IL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552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layout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Introduction</a:t>
            </a:r>
          </a:p>
          <a:p>
            <a:pPr lvl="1" algn="l" rtl="0"/>
            <a:r>
              <a:rPr lang="en-US" sz="2400" dirty="0" smtClean="0"/>
              <a:t>Reminder of PBM data and the problem.</a:t>
            </a:r>
          </a:p>
          <a:p>
            <a:pPr lvl="1" algn="l" rtl="0"/>
            <a:r>
              <a:rPr lang="en-US" sz="2400" dirty="0" smtClean="0"/>
              <a:t>Summary of what was done so far.</a:t>
            </a:r>
          </a:p>
          <a:p>
            <a:pPr algn="l" rtl="0"/>
            <a:r>
              <a:rPr lang="en-US" dirty="0" smtClean="0"/>
              <a:t>Previous work</a:t>
            </a:r>
          </a:p>
          <a:p>
            <a:pPr lvl="1" algn="l" rtl="0"/>
            <a:r>
              <a:rPr lang="en-US" sz="2400" dirty="0" smtClean="0"/>
              <a:t>Reminder of Seed-and-Wobble and </a:t>
            </a:r>
            <a:r>
              <a:rPr lang="en-US" sz="2400" dirty="0" err="1" smtClean="0"/>
              <a:t>RankMotif</a:t>
            </a:r>
            <a:r>
              <a:rPr lang="en-US" sz="2400" dirty="0" smtClean="0"/>
              <a:t>++.</a:t>
            </a:r>
          </a:p>
          <a:p>
            <a:pPr lvl="1" algn="l" rtl="0"/>
            <a:r>
              <a:rPr lang="en-US" sz="2400" dirty="0" smtClean="0"/>
              <a:t>New method: BEEML-PBM.</a:t>
            </a:r>
          </a:p>
          <a:p>
            <a:pPr algn="l" rtl="0"/>
            <a:r>
              <a:rPr lang="en-US" dirty="0" smtClean="0"/>
              <a:t>Current work</a:t>
            </a:r>
          </a:p>
          <a:p>
            <a:pPr lvl="1" algn="l" rtl="0"/>
            <a:r>
              <a:rPr lang="en-US" sz="2400" dirty="0" smtClean="0"/>
              <a:t>Description of our new algorithm.</a:t>
            </a:r>
          </a:p>
          <a:p>
            <a:pPr lvl="1" algn="l" rtl="0"/>
            <a:r>
              <a:rPr lang="en-US" sz="2400" dirty="0" smtClean="0"/>
              <a:t>Comparison to previous algorithms.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Estimation of position effect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Closer to the center, increased binding</a:t>
            </a:r>
          </a:p>
          <a:p>
            <a:pPr algn="l" rtl="0"/>
            <a:endParaRPr lang="he-IL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76872"/>
            <a:ext cx="4597017" cy="42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564904"/>
            <a:ext cx="3168352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 Estimation done empirically using top 25 8–mers with highest median intensities.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Position effect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l" rtl="0"/>
            <a:r>
              <a:rPr lang="en-US" dirty="0" smtClean="0"/>
              <a:t>The effect of position j: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 = length of variable region on the probe.</a:t>
            </a:r>
          </a:p>
          <a:p>
            <a:pPr algn="l" rtl="0"/>
            <a:r>
              <a:rPr lang="en-US" dirty="0" err="1" smtClean="0"/>
              <a:t>I</a:t>
            </a:r>
            <a:r>
              <a:rPr lang="en-US" baseline="-25000" dirty="0" err="1" smtClean="0"/>
              <a:t>avg</a:t>
            </a:r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,k</a:t>
            </a:r>
            <a:r>
              <a:rPr lang="en-US" dirty="0" smtClean="0"/>
              <a:t>) = average intensity of </a:t>
            </a:r>
            <a:r>
              <a:rPr lang="en-US" dirty="0" smtClean="0"/>
              <a:t>probes at pos k. </a:t>
            </a:r>
            <a:endParaRPr lang="en-US" dirty="0" smtClean="0"/>
          </a:p>
          <a:p>
            <a:pPr algn="l" rtl="0"/>
            <a:r>
              <a:rPr lang="en-US" dirty="0" err="1" smtClean="0"/>
              <a:t>I</a:t>
            </a:r>
            <a:r>
              <a:rPr lang="en-US" baseline="-25000" dirty="0" err="1" smtClean="0"/>
              <a:t>avg</a:t>
            </a:r>
            <a:r>
              <a:rPr lang="en-US" dirty="0" smtClean="0"/>
              <a:t>(S</a:t>
            </a:r>
            <a:r>
              <a:rPr lang="en-US" baseline="-25000" dirty="0" smtClean="0"/>
              <a:t>i</a:t>
            </a:r>
            <a:r>
              <a:rPr lang="en-US" dirty="0" smtClean="0"/>
              <a:t>) = average intensity of all probes.</a:t>
            </a:r>
          </a:p>
          <a:p>
            <a:pPr algn="l" rtl="0"/>
            <a:r>
              <a:rPr lang="en-US" dirty="0" smtClean="0"/>
              <a:t>&lt;S</a:t>
            </a:r>
            <a:r>
              <a:rPr lang="en-US" baseline="-25000" dirty="0" smtClean="0"/>
              <a:t>i</a:t>
            </a:r>
            <a:r>
              <a:rPr lang="en-US" dirty="0" smtClean="0"/>
              <a:t>&gt;</a:t>
            </a:r>
            <a:r>
              <a:rPr lang="en-US" baseline="-25000" dirty="0" smtClean="0"/>
              <a:t>n</a:t>
            </a:r>
            <a:r>
              <a:rPr lang="en-US" dirty="0" smtClean="0"/>
              <a:t> = average over top n k-</a:t>
            </a:r>
            <a:r>
              <a:rPr lang="en-US" dirty="0" err="1" smtClean="0"/>
              <a:t>mers</a:t>
            </a:r>
            <a:r>
              <a:rPr lang="en-US" dirty="0" smtClean="0"/>
              <a:t>.</a:t>
            </a:r>
          </a:p>
          <a:p>
            <a:pPr algn="l" rtl="0"/>
            <a:endParaRPr lang="he-IL" dirty="0"/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36099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effect – 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Binding probability of the probe </a:t>
            </a:r>
            <a:r>
              <a:rPr lang="en-US" dirty="0" err="1" smtClean="0"/>
              <a:t>i</a:t>
            </a:r>
            <a:r>
              <a:rPr lang="en-US" dirty="0" smtClean="0"/>
              <a:t>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 = length of the randomized region on probe.</a:t>
            </a:r>
          </a:p>
          <a:p>
            <a:pPr algn="l" rtl="0"/>
            <a:endParaRPr lang="he-IL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6958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Background effect estimation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Intensity of most probes is due to microarray background rather than TF binding.</a:t>
            </a:r>
          </a:p>
          <a:p>
            <a:pPr algn="l" rtl="0"/>
            <a:r>
              <a:rPr lang="en-US" dirty="0" smtClean="0"/>
              <a:t>Probe intensities are binned (200 bins). </a:t>
            </a:r>
          </a:p>
          <a:p>
            <a:pPr algn="l" rtl="0"/>
            <a:r>
              <a:rPr lang="en-US" dirty="0" smtClean="0"/>
              <a:t>Probability that probe intensities in bin </a:t>
            </a:r>
            <a:r>
              <a:rPr lang="en-US" dirty="0" err="1" smtClean="0"/>
              <a:t>i</a:t>
            </a:r>
            <a:r>
              <a:rPr lang="en-US" dirty="0" smtClean="0"/>
              <a:t> is generated by TF binding is: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</a:t>
            </a:r>
            <a:r>
              <a:rPr lang="en-US" baseline="-25000" dirty="0" smtClean="0"/>
              <a:t>i</a:t>
            </a:r>
            <a:r>
              <a:rPr lang="en-US" dirty="0" smtClean="0"/>
              <a:t> = the observed number of probe in bin </a:t>
            </a:r>
            <a:r>
              <a:rPr lang="en-US" dirty="0" err="1" smtClean="0"/>
              <a:t>i</a:t>
            </a:r>
            <a:endParaRPr lang="en-US" dirty="0" smtClean="0"/>
          </a:p>
          <a:p>
            <a:pPr algn="l" rtl="0"/>
            <a:r>
              <a:rPr lang="en-US" dirty="0" smtClean="0"/>
              <a:t>B</a:t>
            </a:r>
            <a:r>
              <a:rPr lang="en-US" baseline="-25000" dirty="0" smtClean="0"/>
              <a:t>i</a:t>
            </a:r>
            <a:r>
              <a:rPr lang="en-US" dirty="0" smtClean="0"/>
              <a:t> = expected number of probes in bin </a:t>
            </a:r>
            <a:r>
              <a:rPr lang="en-US" dirty="0" err="1" smtClean="0"/>
              <a:t>i</a:t>
            </a:r>
            <a:r>
              <a:rPr lang="en-US" dirty="0" smtClean="0"/>
              <a:t> from background distribution</a:t>
            </a:r>
            <a:endParaRPr lang="he-IL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2819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 function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Minimze</a:t>
            </a:r>
            <a:r>
              <a:rPr lang="en-US" dirty="0" smtClean="0"/>
              <a:t> (by </a:t>
            </a:r>
            <a:r>
              <a:rPr lang="en-US" dirty="0" err="1" smtClean="0"/>
              <a:t>Levenberg-Matquardt</a:t>
            </a:r>
            <a:r>
              <a:rPr lang="en-US" dirty="0" smtClean="0"/>
              <a:t> algorithm) the objective function:</a:t>
            </a:r>
          </a:p>
          <a:p>
            <a:pPr algn="l" rtl="0"/>
            <a:endParaRPr lang="en-US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Y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= z-transformed probe intensity</a:t>
            </a:r>
          </a:p>
          <a:p>
            <a:pPr algn="l" rtl="0"/>
            <a:r>
              <a:rPr lang="en-US" sz="2800" dirty="0" err="1" smtClean="0"/>
              <a:t>F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binding probability to the probe</a:t>
            </a:r>
          </a:p>
          <a:p>
            <a:pPr algn="l" rtl="0"/>
            <a:r>
              <a:rPr lang="el-GR" sz="2800" dirty="0" smtClean="0">
                <a:latin typeface="Arial"/>
                <a:cs typeface="Arial"/>
              </a:rPr>
              <a:t>ε</a:t>
            </a:r>
            <a:r>
              <a:rPr lang="en-US" sz="2800" dirty="0" smtClean="0"/>
              <a:t> = PWM energy model</a:t>
            </a:r>
          </a:p>
          <a:p>
            <a:pPr algn="l" rtl="0"/>
            <a:r>
              <a:rPr lang="en-US" sz="2800" dirty="0" smtClean="0"/>
              <a:t>a, c = used to scale model predicted probe occupancy to fluorescence units</a:t>
            </a:r>
          </a:p>
          <a:p>
            <a:pPr algn="l" rtl="0"/>
            <a:r>
              <a:rPr lang="en-US" sz="2800" dirty="0" smtClean="0">
                <a:latin typeface="Arial"/>
                <a:cs typeface="Arial"/>
              </a:rPr>
              <a:t>λ</a:t>
            </a:r>
            <a:r>
              <a:rPr lang="en-US" sz="2800" dirty="0" smtClean="0"/>
              <a:t> = penalization parameter (0.01) to avoid </a:t>
            </a:r>
            <a:r>
              <a:rPr lang="en-US" sz="2800" dirty="0" err="1" smtClean="0"/>
              <a:t>overfitting</a:t>
            </a:r>
            <a:endParaRPr lang="he-IL" sz="2800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125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 of BEEML concept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Takes </a:t>
            </a:r>
            <a:r>
              <a:rPr lang="en-US" dirty="0" smtClean="0"/>
              <a:t>into account:</a:t>
            </a:r>
          </a:p>
          <a:p>
            <a:pPr lvl="1" algn="l" rtl="0"/>
            <a:r>
              <a:rPr lang="en-US" dirty="0" smtClean="0"/>
              <a:t>Position effect.</a:t>
            </a:r>
          </a:p>
          <a:p>
            <a:pPr lvl="1" algn="l" rtl="0"/>
            <a:r>
              <a:rPr lang="en-US" dirty="0" smtClean="0"/>
              <a:t>Background effect.</a:t>
            </a:r>
          </a:p>
          <a:p>
            <a:pPr lvl="1" algn="l" rtl="0"/>
            <a:r>
              <a:rPr lang="en-US" dirty="0" smtClean="0"/>
              <a:t>Physical binding model.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Outputs </a:t>
            </a:r>
            <a:r>
              <a:rPr lang="en-US" dirty="0" smtClean="0"/>
              <a:t>model that best predicts the binding intensities.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Results – PWM similarity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Used Euclidean distance to compared with: 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JASPAR                        </a:t>
            </a:r>
            <a:r>
              <a:rPr lang="en-US" sz="2400" dirty="0" smtClean="0"/>
              <a:t>(</a:t>
            </a:r>
            <a:r>
              <a:rPr lang="en-GB" sz="2400" dirty="0" smtClean="0"/>
              <a:t>Portales-</a:t>
            </a:r>
            <a:r>
              <a:rPr lang="en-GB" sz="2400" dirty="0" err="1" smtClean="0"/>
              <a:t>Casamar</a:t>
            </a:r>
            <a:r>
              <a:rPr lang="en-GB" sz="2400" dirty="0" smtClean="0"/>
              <a:t>, 2010)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TRANSFAC                  </a:t>
            </a:r>
            <a:r>
              <a:rPr lang="en-US" sz="2400" dirty="0" smtClean="0"/>
              <a:t>(</a:t>
            </a:r>
            <a:r>
              <a:rPr lang="en-US" sz="2400" dirty="0" err="1" smtClean="0"/>
              <a:t>Matys</a:t>
            </a:r>
            <a:r>
              <a:rPr lang="en-US" sz="2400" dirty="0" smtClean="0"/>
              <a:t> et al., 2003)</a:t>
            </a:r>
            <a:endParaRPr lang="en-US" dirty="0" smtClean="0"/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err="1" smtClean="0"/>
              <a:t>ScerTF</a:t>
            </a:r>
            <a:r>
              <a:rPr lang="en-US" dirty="0" smtClean="0"/>
              <a:t>                         </a:t>
            </a:r>
            <a:r>
              <a:rPr lang="en-US" sz="2400" dirty="0" smtClean="0"/>
              <a:t>(</a:t>
            </a:r>
            <a:r>
              <a:rPr lang="en-US" sz="2400" dirty="0" err="1" smtClean="0"/>
              <a:t>Spivak</a:t>
            </a:r>
            <a:r>
              <a:rPr lang="en-US" sz="2400" dirty="0" smtClean="0"/>
              <a:t> and </a:t>
            </a:r>
            <a:r>
              <a:rPr lang="en-US" sz="2400" dirty="0" err="1" smtClean="0"/>
              <a:t>Stormo</a:t>
            </a:r>
            <a:r>
              <a:rPr lang="en-US" sz="2400" dirty="0" smtClean="0"/>
              <a:t>, 2012)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Amadeus is closest, after SW, RM and </a:t>
            </a:r>
            <a:r>
              <a:rPr lang="en-US" dirty="0" smtClean="0"/>
              <a:t>BE (JASPAR): </a:t>
            </a:r>
            <a:r>
              <a:rPr lang="en-US" dirty="0" smtClean="0"/>
              <a:t>0.178, 0.193, 0.21, 0.227</a:t>
            </a:r>
          </a:p>
          <a:p>
            <a:pPr algn="l" rtl="0"/>
            <a:r>
              <a:rPr lang="en-US" dirty="0" smtClean="0"/>
              <a:t>The information content is also in that order: </a:t>
            </a:r>
            <a:r>
              <a:rPr lang="en-GB" dirty="0" smtClean="0"/>
              <a:t>1.23, 1.2, 0.9 and 0.72 bits</a:t>
            </a:r>
            <a:r>
              <a:rPr lang="en-US" dirty="0" smtClean="0"/>
              <a:t> 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Success rate and running time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Success rate = rate of PWMs under the threshold.</a:t>
            </a:r>
          </a:p>
          <a:p>
            <a:pPr algn="l" rtl="0"/>
            <a:r>
              <a:rPr lang="en-US" dirty="0" smtClean="0"/>
              <a:t>Average running time in seconds.</a:t>
            </a:r>
            <a:endParaRPr lang="he-IL" dirty="0"/>
          </a:p>
        </p:txBody>
      </p:sp>
      <p:pic>
        <p:nvPicPr>
          <p:cNvPr id="99330" name="Picture 2" descr="Fig1_resized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8280920" cy="31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PWM logos</a:t>
            </a:r>
            <a:endParaRPr lang="he-IL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8229600" cy="31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340768"/>
            <a:ext cx="813690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 Amadeus PWMs are most distinct and easily interpretable.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Ranking prediction </a:t>
            </a:r>
            <a:r>
              <a:rPr lang="en-US" dirty="0" smtClean="0"/>
              <a:t>test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Tested on positive sets of 200 top </a:t>
            </a:r>
            <a:r>
              <a:rPr lang="en-US" dirty="0" smtClean="0"/>
              <a:t>probes.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Spearman rank </a:t>
            </a:r>
            <a:r>
              <a:rPr lang="en-US" dirty="0" smtClean="0"/>
              <a:t>coefficient: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Sensitivity (at 1% FP</a:t>
            </a:r>
            <a:r>
              <a:rPr lang="en-US" dirty="0" smtClean="0"/>
              <a:t>):</a:t>
            </a: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					               #TP / (#TP + #FN)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3.  AUC of </a:t>
            </a:r>
            <a:r>
              <a:rPr lang="en-US" dirty="0" smtClean="0"/>
              <a:t>ROC.</a:t>
            </a: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80112" y="2492896"/>
          <a:ext cx="2956272" cy="1367276"/>
        </p:xfrm>
        <a:graphic>
          <a:graphicData uri="http://schemas.openxmlformats.org/presentationml/2006/ole">
            <p:oleObj spid="_x0000_s100355" name="Equation" r:id="rId3" imgW="101592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dirty="0" smtClean="0"/>
              <a:t>Gene expression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0725"/>
          </a:xfrm>
        </p:spPr>
        <p:txBody>
          <a:bodyPr/>
          <a:lstStyle/>
          <a:p>
            <a:pPr algn="l" rtl="0" eaLnBrk="1" hangingPunct="1"/>
            <a:r>
              <a:rPr lang="en-US" sz="2800" dirty="0" smtClean="0"/>
              <a:t>Transcription is regulated mainly by transcription factors (</a:t>
            </a:r>
            <a:r>
              <a:rPr lang="en-US" sz="2800" b="1" dirty="0" smtClean="0">
                <a:solidFill>
                  <a:srgbClr val="990000"/>
                </a:solidFill>
              </a:rPr>
              <a:t>TFs</a:t>
            </a:r>
            <a:r>
              <a:rPr lang="en-US" sz="2800" dirty="0" smtClean="0"/>
              <a:t>) - proteins that bind to DNA subsequences, called binding sites (</a:t>
            </a:r>
            <a:r>
              <a:rPr lang="en-US" sz="2800" b="1" dirty="0" smtClean="0">
                <a:solidFill>
                  <a:srgbClr val="A50021"/>
                </a:solidFill>
              </a:rPr>
              <a:t>BSs</a:t>
            </a:r>
            <a:r>
              <a:rPr lang="en-US" sz="2800" dirty="0" smtClean="0"/>
              <a:t>).</a:t>
            </a:r>
          </a:p>
          <a:p>
            <a:pPr algn="l" rtl="0" eaLnBrk="1" hangingPunct="1"/>
            <a:r>
              <a:rPr lang="en-US" sz="2800" dirty="0" smtClean="0"/>
              <a:t>TFBSs are located mainly in the gene’s </a:t>
            </a:r>
            <a:r>
              <a:rPr lang="en-US" sz="2800" b="1" dirty="0" smtClean="0">
                <a:solidFill>
                  <a:srgbClr val="A50021"/>
                </a:solidFill>
              </a:rPr>
              <a:t>promoter</a:t>
            </a:r>
            <a:r>
              <a:rPr lang="en-US" sz="2800" dirty="0" smtClean="0"/>
              <a:t> – the DNA sequence upstream the gene’s transcription start site (</a:t>
            </a:r>
            <a:r>
              <a:rPr lang="en-US" sz="2800" b="1" dirty="0" smtClean="0">
                <a:solidFill>
                  <a:srgbClr val="A50021"/>
                </a:solidFill>
              </a:rPr>
              <a:t>TSS</a:t>
            </a:r>
            <a:r>
              <a:rPr lang="en-US" sz="2800" dirty="0" smtClean="0"/>
              <a:t>).</a:t>
            </a:r>
          </a:p>
          <a:p>
            <a:pPr algn="l" rtl="0" eaLnBrk="1" hangingPunct="1"/>
            <a:r>
              <a:rPr lang="en-US" sz="2800" dirty="0" smtClean="0"/>
              <a:t>TFs can promote or repress transcription</a:t>
            </a:r>
          </a:p>
          <a:p>
            <a:pPr algn="l" rtl="0" eaLnBrk="1" hangingPunct="1"/>
            <a:r>
              <a:rPr lang="en-US" sz="2800" dirty="0" smtClean="0"/>
              <a:t>Other regulators: micro-RNAs (</a:t>
            </a:r>
            <a:r>
              <a:rPr lang="en-US" sz="2800" b="1" dirty="0" err="1" smtClean="0">
                <a:solidFill>
                  <a:srgbClr val="990000"/>
                </a:solidFill>
              </a:rPr>
              <a:t>miRNAs</a:t>
            </a:r>
            <a:r>
              <a:rPr lang="en-US" sz="2800" dirty="0" smtClean="0"/>
              <a:t>).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24400"/>
            <a:ext cx="761523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5602288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Results – prediction ability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BE is best, followed by AM, RM and SW (in that order).</a:t>
            </a:r>
          </a:p>
          <a:p>
            <a:pPr algn="l" rtl="0"/>
            <a:r>
              <a:rPr lang="en-US" dirty="0" smtClean="0"/>
              <a:t>BE has significantly better performance as positive probe set size increases.</a:t>
            </a:r>
            <a:endParaRPr lang="he-IL" dirty="0"/>
          </a:p>
        </p:txBody>
      </p:sp>
      <p:pic>
        <p:nvPicPr>
          <p:cNvPr id="98306" name="Picture 3" descr="all_with_bee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8386898" cy="27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Results - 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These results lead us to the conclusion that there is a trade-off between interpretability and prediction ability.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7704" y="3429000"/>
            <a:ext cx="0" cy="25202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907704" y="5949280"/>
            <a:ext cx="2799928" cy="838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356992"/>
            <a:ext cx="15841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Interpretability</a:t>
            </a:r>
          </a:p>
          <a:p>
            <a:pPr algn="l" rtl="0"/>
            <a:r>
              <a:rPr lang="en-US" dirty="0" smtClean="0"/>
              <a:t>&amp;</a:t>
            </a:r>
          </a:p>
          <a:p>
            <a:pPr algn="l" rtl="0"/>
            <a:r>
              <a:rPr lang="en-US" dirty="0" smtClean="0"/>
              <a:t>s</a:t>
            </a:r>
            <a:r>
              <a:rPr lang="en-US" dirty="0" smtClean="0"/>
              <a:t>imilarity </a:t>
            </a:r>
            <a:r>
              <a:rPr lang="en-US" dirty="0" smtClean="0"/>
              <a:t>to PWMs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6093296"/>
            <a:ext cx="1584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Ranking prediction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5445224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BE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5013176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RM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501008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AM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3717032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SW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3645024"/>
            <a:ext cx="30963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Can we have an alg. that is best in both?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Or is there an inherent trade-off in the PWM model?</a:t>
            </a:r>
          </a:p>
        </p:txBody>
      </p:sp>
      <p:cxnSp>
        <p:nvCxnSpPr>
          <p:cNvPr id="16" name="Straight Arrow Connector 15"/>
          <p:cNvCxnSpPr>
            <a:stCxn id="14" idx="1"/>
            <a:endCxn id="17" idx="5"/>
          </p:cNvCxnSpPr>
          <p:nvPr/>
        </p:nvCxnSpPr>
        <p:spPr>
          <a:xfrm flipH="1" flipV="1">
            <a:off x="4621108" y="3931247"/>
            <a:ext cx="1031012" cy="8679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067944" y="3501008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?</a:t>
            </a:r>
            <a:endParaRPr lang="he-IL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3732" y="3284984"/>
            <a:ext cx="45365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F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inding sequence motifs in PBM data</a:t>
            </a:r>
            <a:endParaRPr lang="he-I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40" y="5500682"/>
            <a:ext cx="22092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ran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Mick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David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Glauber</a:t>
            </a:r>
            <a:endParaRPr lang="he-IL" sz="2400" b="1" dirty="0">
              <a:ln w="1905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1463" y="293413"/>
            <a:ext cx="20337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March 2011</a:t>
            </a:r>
            <a:endParaRPr lang="en-US" sz="2400" b="1" dirty="0">
              <a:ln w="1905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CS Workshop</a:t>
            </a:r>
            <a:endParaRPr lang="en-US" sz="2400" b="1" dirty="0">
              <a:ln w="1905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TAU</a:t>
            </a:r>
            <a:endParaRPr lang="en-US" sz="2400" b="1" dirty="0">
              <a:ln w="1905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0" y="893578"/>
            <a:ext cx="7056785" cy="20444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metal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6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038121695"/>
              </p:ext>
            </p:extLst>
          </p:nvPr>
        </p:nvGraphicFramePr>
        <p:xfrm>
          <a:off x="107504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228184" y="6101856"/>
            <a:ext cx="2808312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Overview</a:t>
            </a:r>
            <a:endParaRPr lang="he-I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7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44AC71-F554-4D4D-8FED-AAB2D1CD2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444AC71-F554-4D4D-8FED-AAB2D1CD2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33967-FB7B-48AB-9207-6609F3F7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BD33967-FB7B-48AB-9207-6609F3F77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578CA-FFDA-4EA7-9060-90A5664B0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4B578CA-FFDA-4EA7-9060-90A5664B0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2D95A-47F5-475A-8F8D-527F1CE7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BD2D95A-47F5-475A-8F8D-527F1CE76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42A5B-7C70-4BBD-80F1-400A8E5BA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2942A5B-7C70-4BBD-80F1-400A8E5BA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20767-A922-4E27-B6F5-ED33B759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F1320767-A922-4E27-B6F5-ED33B7599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02CC7-5294-43A4-AE7D-F3B442B78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ED02CC7-5294-43A4-AE7D-F3B442B78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0CF21A-31EE-4C95-9244-1F5BA886F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30CF21A-31EE-4C95-9244-1F5BA886F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1428728" y="2561484"/>
            <a:ext cx="1285884" cy="28575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42844" y="2501904"/>
            <a:ext cx="850109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TGCGACGAGAGGACCCGGTTTGAAGAGAACTAAGCG	</a:t>
            </a:r>
          </a:p>
          <a:p>
            <a:pPr algn="just" rtl="0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ACTCTATTGTCTTTCTTAAAGTTAATTAATATTGAT	</a:t>
            </a:r>
          </a:p>
          <a:p>
            <a:pPr algn="just" rtl="0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AGACCTAACCACACATTGCTAATTAGCACATAAATT</a:t>
            </a:r>
          </a:p>
          <a:p>
            <a:pPr algn="just" rtl="0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	</a:t>
            </a:r>
          </a:p>
          <a:p>
            <a:pPr algn="just" rtl="0"/>
            <a:endParaRPr lang="he-IL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81101" y="188640"/>
            <a:ext cx="6929486" cy="2016224"/>
            <a:chOff x="1181101" y="188640"/>
            <a:chExt cx="6929486" cy="201622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24810114"/>
                </p:ext>
              </p:extLst>
            </p:nvPr>
          </p:nvGraphicFramePr>
          <p:xfrm>
            <a:off x="2681299" y="188640"/>
            <a:ext cx="3462337" cy="844550"/>
          </p:xfrm>
          <a:graphic>
            <a:graphicData uri="http://schemas.openxmlformats.org/presentationml/2006/ole">
              <p:oleObj spid="_x0000_s106498" name="משוואה" r:id="rId3" imgW="1612900" imgH="431800" progId="Equation.3">
                <p:embed/>
              </p:oleObj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181101" y="1281534"/>
              <a:ext cx="692948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 rtl="0"/>
              <a:r>
                <a:rPr lang="en-US" b="1" dirty="0" smtClean="0">
                  <a:solidFill>
                    <a:srgbClr val="2907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–</a:t>
              </a:r>
              <a:r>
                <a:rPr lang="en-US" dirty="0" smtClean="0"/>
                <a:t> Size of background </a:t>
              </a:r>
              <a:r>
                <a:rPr lang="en-US" dirty="0" smtClean="0"/>
                <a:t>set	</a:t>
              </a:r>
              <a:r>
                <a:rPr lang="en-US" dirty="0" smtClean="0"/>
                <a:t>	</a:t>
              </a:r>
              <a:r>
                <a:rPr lang="en-US" b="1" dirty="0" smtClean="0">
                  <a:solidFill>
                    <a:srgbClr val="FF0000"/>
                  </a:solidFill>
                </a:rPr>
                <a:t>F </a:t>
              </a:r>
              <a:r>
                <a:rPr lang="en-US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–</a:t>
              </a:r>
              <a:r>
                <a:rPr lang="en-US" dirty="0" smtClean="0"/>
                <a:t> Size of foreground </a:t>
              </a:r>
              <a:r>
                <a:rPr lang="en-US" dirty="0" smtClean="0"/>
                <a:t>set</a:t>
              </a:r>
              <a:endParaRPr lang="en-US" dirty="0" smtClean="0"/>
            </a:p>
            <a:p>
              <a:pPr algn="just" rtl="0"/>
              <a:r>
                <a:rPr lang="el-GR" b="1" dirty="0" smtClean="0">
                  <a:solidFill>
                    <a:srgbClr val="2907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Gothic" charset="0"/>
                  <a:cs typeface="MS Gothic" charset="0"/>
                </a:rPr>
                <a:t>ρ</a:t>
              </a:r>
              <a:r>
                <a:rPr lang="en-US" b="1" baseline="-25000" dirty="0" smtClean="0">
                  <a:solidFill>
                    <a:srgbClr val="2907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Gothic" charset="0"/>
                  <a:cs typeface="MS Gothic" charset="0"/>
                </a:rPr>
                <a:t>B</a:t>
              </a:r>
              <a:r>
                <a:rPr lang="en-US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 – Sum of background ranks  	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Gothic" charset="0"/>
                  <a:cs typeface="MS Gothic" charset="0"/>
                </a:rPr>
                <a:t>ρ</a:t>
              </a:r>
              <a:r>
                <a:rPr lang="en-US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S Gothic" charset="0"/>
                  <a:cs typeface="MS Gothic" charset="0"/>
                </a:rPr>
                <a:t>F </a:t>
              </a:r>
              <a:r>
                <a:rPr lang="en-US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– Sum of foreground ranks</a:t>
              </a:r>
              <a:endParaRPr lang="en-US" dirty="0" smtClean="0"/>
            </a:p>
            <a:p>
              <a:pPr algn="just" rtl="0"/>
              <a:endParaRPr lang="he-IL" dirty="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071671" y="2132856"/>
            <a:ext cx="2143139" cy="428628"/>
            <a:chOff x="2071671" y="2132856"/>
            <a:chExt cx="2143139" cy="428628"/>
          </a:xfrm>
        </p:grpSpPr>
        <p:sp>
          <p:nvSpPr>
            <p:cNvPr id="9" name="TextBox 8"/>
            <p:cNvSpPr txBox="1"/>
            <p:nvPr/>
          </p:nvSpPr>
          <p:spPr>
            <a:xfrm>
              <a:off x="3786182" y="2132856"/>
              <a:ext cx="4286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10</a:t>
              </a:r>
              <a:endPara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hape 41"/>
            <p:cNvCxnSpPr>
              <a:stCxn id="8" idx="0"/>
              <a:endCxn id="9" idx="1"/>
            </p:cNvCxnSpPr>
            <p:nvPr/>
          </p:nvCxnSpPr>
          <p:spPr>
            <a:xfrm rot="5400000" flipH="1" flipV="1">
              <a:off x="2799251" y="1574553"/>
              <a:ext cx="259351" cy="1714512"/>
            </a:xfrm>
            <a:prstGeom prst="curvedConnector2">
              <a:avLst/>
            </a:prstGeom>
            <a:ln w="1905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/>
          <p:nvPr/>
        </p:nvGrpSpPr>
        <p:grpSpPr>
          <a:xfrm>
            <a:off x="5857884" y="2302133"/>
            <a:ext cx="2500330" cy="902293"/>
            <a:chOff x="5857884" y="2302133"/>
            <a:chExt cx="2500330" cy="902293"/>
          </a:xfrm>
        </p:grpSpPr>
        <p:sp>
          <p:nvSpPr>
            <p:cNvPr id="10" name="TextBox 9"/>
            <p:cNvSpPr txBox="1"/>
            <p:nvPr/>
          </p:nvSpPr>
          <p:spPr>
            <a:xfrm>
              <a:off x="5857884" y="2865872"/>
              <a:ext cx="250033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35349</a:t>
              </a:r>
              <a:endPara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4" name="Shape 43"/>
            <p:cNvCxnSpPr>
              <a:stCxn id="120" idx="3"/>
              <a:endCxn id="10" idx="0"/>
            </p:cNvCxnSpPr>
            <p:nvPr/>
          </p:nvCxnSpPr>
          <p:spPr>
            <a:xfrm>
              <a:off x="6215074" y="2302133"/>
              <a:ext cx="892975" cy="563739"/>
            </a:xfrm>
            <a:prstGeom prst="curved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מחבר מעוקל 47"/>
          <p:cNvCxnSpPr>
            <a:stCxn id="10" idx="2"/>
            <a:endCxn id="30" idx="0"/>
          </p:cNvCxnSpPr>
          <p:nvPr/>
        </p:nvCxnSpPr>
        <p:spPr>
          <a:xfrm rot="5400000">
            <a:off x="5411397" y="2507906"/>
            <a:ext cx="1000132" cy="239317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1"/>
          <p:cNvGrpSpPr/>
          <p:nvPr/>
        </p:nvGrpSpPr>
        <p:grpSpPr>
          <a:xfrm>
            <a:off x="142844" y="4204558"/>
            <a:ext cx="8929718" cy="674849"/>
            <a:chOff x="142844" y="4204558"/>
            <a:chExt cx="8929718" cy="674849"/>
          </a:xfrm>
        </p:grpSpPr>
        <p:sp>
          <p:nvSpPr>
            <p:cNvPr id="11" name="מלבן 10"/>
            <p:cNvSpPr/>
            <p:nvPr/>
          </p:nvSpPr>
          <p:spPr>
            <a:xfrm>
              <a:off x="142844" y="4204558"/>
              <a:ext cx="8929718" cy="4286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מחבר ישר 12"/>
            <p:cNvCxnSpPr/>
            <p:nvPr/>
          </p:nvCxnSpPr>
          <p:spPr>
            <a:xfrm rot="5400000">
              <a:off x="357158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/>
          </p:nvCxnSpPr>
          <p:spPr>
            <a:xfrm rot="5400000">
              <a:off x="785786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 rot="5400000">
              <a:off x="1214414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/>
            <p:cNvCxnSpPr/>
            <p:nvPr/>
          </p:nvCxnSpPr>
          <p:spPr>
            <a:xfrm rot="5400000">
              <a:off x="8429652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rot="5400000">
              <a:off x="8001024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1665" y="4633186"/>
              <a:ext cx="248786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he-IL" sz="1000" dirty="0" smtClean="0">
                  <a:latin typeface="Courier New" pitchFamily="49" charset="0"/>
                  <a:cs typeface="+mj-cs"/>
                </a:rPr>
                <a:t>0</a:t>
              </a:r>
              <a:endParaRPr lang="he-IL" sz="1000" dirty="0">
                <a:latin typeface="Courier New" pitchFamily="49" charset="0"/>
                <a:cs typeface="+mj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9323" y="4633186"/>
              <a:ext cx="248786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he-IL" sz="1000" dirty="0" smtClean="0">
                  <a:latin typeface="Courier New" pitchFamily="49" charset="0"/>
                  <a:cs typeface="+mj-cs"/>
                </a:rPr>
                <a:t>1</a:t>
              </a:r>
              <a:endParaRPr lang="he-IL" sz="1000" dirty="0">
                <a:latin typeface="Courier New" pitchFamily="49" charset="0"/>
                <a:cs typeface="+mj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7951" y="4633186"/>
              <a:ext cx="248786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he-IL" sz="1000" dirty="0" smtClean="0">
                  <a:latin typeface="Courier New" pitchFamily="49" charset="0"/>
                  <a:cs typeface="+mj-cs"/>
                </a:rPr>
                <a:t>2</a:t>
              </a:r>
              <a:endParaRPr lang="he-IL" sz="1000" dirty="0">
                <a:latin typeface="Courier New" pitchFamily="49" charset="0"/>
                <a:cs typeface="+mj-cs"/>
              </a:endParaRPr>
            </a:p>
          </p:txBody>
        </p:sp>
        <p:cxnSp>
          <p:nvCxnSpPr>
            <p:cNvPr id="23" name="מחבר ישר 22"/>
            <p:cNvCxnSpPr/>
            <p:nvPr/>
          </p:nvCxnSpPr>
          <p:spPr>
            <a:xfrm rot="5400000">
              <a:off x="4286248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rot="5400000">
              <a:off x="4714876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63301" y="4633186"/>
              <a:ext cx="537327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he-IL" sz="1000" dirty="0" smtClean="0">
                  <a:latin typeface="Courier New" pitchFamily="49" charset="0"/>
                  <a:cs typeface="+mj-cs"/>
                </a:rPr>
                <a:t>35,349</a:t>
              </a:r>
              <a:endParaRPr lang="he-IL" sz="1000" dirty="0">
                <a:latin typeface="Courier New" pitchFamily="49" charset="0"/>
                <a:cs typeface="+mj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61600" y="4633186"/>
              <a:ext cx="399468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he-IL" sz="1000" dirty="0" smtClean="0">
                  <a:latin typeface="Courier New" pitchFamily="49" charset="0"/>
                  <a:cs typeface="+mj-cs"/>
                </a:rPr>
                <a:t>4</a:t>
              </a:r>
              <a:r>
                <a:rPr lang="he-IL" sz="1000" baseline="30000" dirty="0" smtClean="0">
                  <a:latin typeface="Courier New" pitchFamily="49" charset="0"/>
                  <a:cs typeface="+mj-cs"/>
                </a:rPr>
                <a:t>8</a:t>
              </a:r>
              <a:r>
                <a:rPr lang="he-IL" sz="1000" dirty="0" smtClean="0">
                  <a:latin typeface="Courier New" pitchFamily="49" charset="0"/>
                  <a:cs typeface="+mj-cs"/>
                </a:rPr>
                <a:t>-1</a:t>
              </a:r>
              <a:endParaRPr lang="he-IL" sz="1000" baseline="30000" dirty="0">
                <a:latin typeface="Courier New" pitchFamily="49" charset="0"/>
                <a:cs typeface="+mj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44498" y="4633186"/>
              <a:ext cx="399468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he-IL" sz="1000" dirty="0" smtClean="0">
                  <a:latin typeface="Courier New" pitchFamily="49" charset="0"/>
                  <a:cs typeface="+mj-cs"/>
                </a:rPr>
                <a:t>4</a:t>
              </a:r>
              <a:r>
                <a:rPr lang="he-IL" sz="1000" baseline="30000" dirty="0" smtClean="0">
                  <a:latin typeface="Courier New" pitchFamily="49" charset="0"/>
                  <a:cs typeface="+mj-cs"/>
                </a:rPr>
                <a:t>8</a:t>
              </a:r>
              <a:r>
                <a:rPr lang="he-IL" sz="1000" dirty="0" smtClean="0">
                  <a:latin typeface="Courier New" pitchFamily="49" charset="0"/>
                  <a:cs typeface="+mj-cs"/>
                </a:rPr>
                <a:t>-2</a:t>
              </a:r>
              <a:endParaRPr lang="he-IL" sz="1000" baseline="30000" dirty="0">
                <a:latin typeface="Courier New" pitchFamily="49" charset="0"/>
                <a:cs typeface="+mj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3636" y="4263854"/>
              <a:ext cx="100013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...</a:t>
              </a:r>
              <a:endParaRPr lang="he-IL" dirty="0"/>
            </a:p>
          </p:txBody>
        </p:sp>
        <p:sp>
          <p:nvSpPr>
            <p:cNvPr id="30" name="מלבן 29"/>
            <p:cNvSpPr/>
            <p:nvPr/>
          </p:nvSpPr>
          <p:spPr>
            <a:xfrm>
              <a:off x="4500562" y="4204558"/>
              <a:ext cx="428628" cy="42862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6" name="מחבר ישר 55"/>
            <p:cNvCxnSpPr/>
            <p:nvPr/>
          </p:nvCxnSpPr>
          <p:spPr>
            <a:xfrm rot="5400000">
              <a:off x="3857619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ישר 56"/>
            <p:cNvCxnSpPr/>
            <p:nvPr/>
          </p:nvCxnSpPr>
          <p:spPr>
            <a:xfrm rot="5400000">
              <a:off x="3428992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/>
            <p:cNvCxnSpPr/>
            <p:nvPr/>
          </p:nvCxnSpPr>
          <p:spPr>
            <a:xfrm rot="5400000">
              <a:off x="5143504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 rot="5400000">
              <a:off x="5572132" y="441887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785918" y="4275996"/>
              <a:ext cx="100013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...</a:t>
              </a:r>
              <a:endParaRPr lang="he-IL" dirty="0"/>
            </a:p>
          </p:txBody>
        </p:sp>
      </p:grpSp>
      <p:grpSp>
        <p:nvGrpSpPr>
          <p:cNvPr id="12" name="Group 32"/>
          <p:cNvGrpSpPr/>
          <p:nvPr/>
        </p:nvGrpSpPr>
        <p:grpSpPr>
          <a:xfrm>
            <a:off x="142876" y="5204690"/>
            <a:ext cx="8929718" cy="642942"/>
            <a:chOff x="142876" y="5204690"/>
            <a:chExt cx="8929718" cy="642942"/>
          </a:xfrm>
        </p:grpSpPr>
        <p:sp>
          <p:nvSpPr>
            <p:cNvPr id="31" name="מלבן 30"/>
            <p:cNvSpPr/>
            <p:nvPr/>
          </p:nvSpPr>
          <p:spPr>
            <a:xfrm>
              <a:off x="142876" y="5204690"/>
              <a:ext cx="8929718" cy="4286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1" name="מחבר ישר 50"/>
            <p:cNvCxnSpPr/>
            <p:nvPr/>
          </p:nvCxnSpPr>
          <p:spPr>
            <a:xfrm rot="5400000">
              <a:off x="357158" y="5419004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מחבר ישר 51"/>
            <p:cNvCxnSpPr/>
            <p:nvPr/>
          </p:nvCxnSpPr>
          <p:spPr>
            <a:xfrm rot="5400000">
              <a:off x="785786" y="5419004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מחבר ישר 52"/>
            <p:cNvCxnSpPr/>
            <p:nvPr/>
          </p:nvCxnSpPr>
          <p:spPr>
            <a:xfrm rot="5400000">
              <a:off x="1214414" y="5419004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 rot="5400000">
              <a:off x="1643042" y="5419004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ישר 60"/>
            <p:cNvCxnSpPr/>
            <p:nvPr/>
          </p:nvCxnSpPr>
          <p:spPr>
            <a:xfrm rot="5400000">
              <a:off x="2071670" y="5419004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857752" y="5276128"/>
              <a:ext cx="100013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...</a:t>
              </a:r>
              <a:endParaRPr lang="he-IL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9473" y="5601411"/>
              <a:ext cx="322524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000" baseline="30000" dirty="0" err="1" smtClean="0">
                  <a:cs typeface="+mj-cs"/>
                </a:rPr>
                <a:t>st</a:t>
              </a:r>
              <a:r>
                <a:rPr lang="he-IL" sz="1000" dirty="0" smtClean="0">
                  <a:cs typeface="+mj-cs"/>
                </a:rPr>
                <a:t>1</a:t>
              </a:r>
              <a:endParaRPr lang="he-IL" sz="1000" dirty="0">
                <a:cs typeface="+mj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3675" y="5601411"/>
              <a:ext cx="348172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000" baseline="30000" dirty="0" err="1" smtClean="0">
                  <a:cs typeface="+mj-cs"/>
                </a:rPr>
                <a:t>nd</a:t>
              </a:r>
              <a:r>
                <a:rPr lang="he-IL" sz="1000" dirty="0" smtClean="0">
                  <a:cs typeface="+mj-cs"/>
                </a:rPr>
                <a:t>2</a:t>
              </a:r>
              <a:endParaRPr lang="he-IL" sz="1000" dirty="0">
                <a:cs typeface="+mj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53904" y="5601411"/>
              <a:ext cx="335349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000" baseline="30000" dirty="0" err="1" smtClean="0">
                  <a:cs typeface="+mj-cs"/>
                </a:rPr>
                <a:t>rd</a:t>
              </a:r>
              <a:r>
                <a:rPr lang="he-IL" sz="1000" dirty="0" smtClean="0">
                  <a:cs typeface="+mj-cs"/>
                </a:rPr>
                <a:t>3</a:t>
              </a:r>
              <a:endParaRPr lang="he-IL" sz="1000" dirty="0">
                <a:cs typeface="+mj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56981" y="5601411"/>
              <a:ext cx="328937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000" baseline="30000" dirty="0" err="1" smtClean="0">
                  <a:cs typeface="+mj-cs"/>
                </a:rPr>
                <a:t>th</a:t>
              </a:r>
              <a:r>
                <a:rPr lang="he-IL" sz="1000" dirty="0" smtClean="0">
                  <a:cs typeface="+mj-cs"/>
                </a:rPr>
                <a:t>4</a:t>
              </a:r>
              <a:endParaRPr lang="he-IL" sz="1000" dirty="0">
                <a:cs typeface="+mj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17572" y="5601411"/>
              <a:ext cx="328937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000" baseline="30000" dirty="0" err="1" smtClean="0">
                  <a:cs typeface="+mj-cs"/>
                </a:rPr>
                <a:t>th</a:t>
              </a:r>
              <a:r>
                <a:rPr lang="he-IL" sz="1000" dirty="0" smtClean="0">
                  <a:cs typeface="+mj-cs"/>
                </a:rPr>
                <a:t>5</a:t>
              </a:r>
              <a:endParaRPr lang="he-IL" sz="1000" dirty="0">
                <a:cs typeface="+mj-cs"/>
              </a:endParaRPr>
            </a:p>
          </p:txBody>
        </p:sp>
      </p:grpSp>
      <p:grpSp>
        <p:nvGrpSpPr>
          <p:cNvPr id="14" name="Group 33"/>
          <p:cNvGrpSpPr/>
          <p:nvPr/>
        </p:nvGrpSpPr>
        <p:grpSpPr>
          <a:xfrm>
            <a:off x="357158" y="4418872"/>
            <a:ext cx="5214974" cy="1000132"/>
            <a:chOff x="357158" y="4418872"/>
            <a:chExt cx="5214974" cy="1000132"/>
          </a:xfrm>
        </p:grpSpPr>
        <p:cxnSp>
          <p:nvCxnSpPr>
            <p:cNvPr id="76" name="מחבר חץ ישר 75"/>
            <p:cNvCxnSpPr/>
            <p:nvPr/>
          </p:nvCxnSpPr>
          <p:spPr>
            <a:xfrm rot="16200000" flipV="1">
              <a:off x="71406" y="4704624"/>
              <a:ext cx="1000132" cy="428628"/>
            </a:xfrm>
            <a:prstGeom prst="straightConnector1">
              <a:avLst/>
            </a:prstGeom>
            <a:ln w="19050">
              <a:solidFill>
                <a:srgbClr val="2907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קבוצה 106"/>
            <p:cNvGrpSpPr/>
            <p:nvPr/>
          </p:nvGrpSpPr>
          <p:grpSpPr>
            <a:xfrm>
              <a:off x="357158" y="4418872"/>
              <a:ext cx="3500462" cy="1000132"/>
              <a:chOff x="285720" y="4643446"/>
              <a:chExt cx="3500462" cy="1000132"/>
            </a:xfrm>
          </p:grpSpPr>
          <p:cxnSp>
            <p:nvCxnSpPr>
              <p:cNvPr id="78" name="מחבר מעוקל 77"/>
              <p:cNvCxnSpPr/>
              <p:nvPr/>
            </p:nvCxnSpPr>
            <p:spPr>
              <a:xfrm flipV="1">
                <a:off x="285720" y="5072074"/>
                <a:ext cx="3214710" cy="571504"/>
              </a:xfrm>
              <a:prstGeom prst="curvedConnector3">
                <a:avLst>
                  <a:gd name="adj1" fmla="val 116"/>
                </a:avLst>
              </a:prstGeom>
              <a:ln w="19050">
                <a:solidFill>
                  <a:srgbClr val="2907F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מחבר מעוקל 82"/>
              <p:cNvCxnSpPr/>
              <p:nvPr/>
            </p:nvCxnSpPr>
            <p:spPr>
              <a:xfrm rot="5400000" flipH="1" flipV="1">
                <a:off x="3428992" y="4714884"/>
                <a:ext cx="428628" cy="285752"/>
              </a:xfrm>
              <a:prstGeom prst="curvedConnector3">
                <a:avLst>
                  <a:gd name="adj1" fmla="val 1768"/>
                </a:avLst>
              </a:prstGeom>
              <a:ln w="19050">
                <a:solidFill>
                  <a:srgbClr val="2907F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קבוצה 107"/>
            <p:cNvGrpSpPr/>
            <p:nvPr/>
          </p:nvGrpSpPr>
          <p:grpSpPr>
            <a:xfrm>
              <a:off x="1214414" y="4418872"/>
              <a:ext cx="4357718" cy="1000132"/>
              <a:chOff x="1142976" y="4643446"/>
              <a:chExt cx="4357718" cy="1000132"/>
            </a:xfrm>
          </p:grpSpPr>
          <p:cxnSp>
            <p:nvCxnSpPr>
              <p:cNvPr id="93" name="מחבר מעוקל 92"/>
              <p:cNvCxnSpPr/>
              <p:nvPr/>
            </p:nvCxnSpPr>
            <p:spPr>
              <a:xfrm flipV="1">
                <a:off x="1142976" y="5143512"/>
                <a:ext cx="3214710" cy="500066"/>
              </a:xfrm>
              <a:prstGeom prst="curvedConnector3">
                <a:avLst>
                  <a:gd name="adj1" fmla="val -308"/>
                </a:avLst>
              </a:prstGeom>
              <a:ln w="19050">
                <a:solidFill>
                  <a:srgbClr val="2907F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מחבר מעוקל 97"/>
              <p:cNvCxnSpPr/>
              <p:nvPr/>
            </p:nvCxnSpPr>
            <p:spPr>
              <a:xfrm flipV="1">
                <a:off x="4357686" y="4643446"/>
                <a:ext cx="1143008" cy="500066"/>
              </a:xfrm>
              <a:prstGeom prst="curvedConnector3">
                <a:avLst>
                  <a:gd name="adj1" fmla="val 100149"/>
                </a:avLst>
              </a:prstGeom>
              <a:ln w="19050">
                <a:solidFill>
                  <a:srgbClr val="2907F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TextBox 111"/>
          <p:cNvSpPr txBox="1"/>
          <p:nvPr/>
        </p:nvSpPr>
        <p:spPr>
          <a:xfrm>
            <a:off x="4071934" y="2132856"/>
            <a:ext cx="4286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00</a:t>
            </a:r>
            <a:endParaRPr lang="he-IL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2" name="Group 27"/>
          <p:cNvGrpSpPr/>
          <p:nvPr/>
        </p:nvGrpSpPr>
        <p:grpSpPr>
          <a:xfrm>
            <a:off x="4357686" y="2132856"/>
            <a:ext cx="1857388" cy="338554"/>
            <a:chOff x="4357686" y="2132856"/>
            <a:chExt cx="1857388" cy="338554"/>
          </a:xfrm>
        </p:grpSpPr>
        <p:sp>
          <p:nvSpPr>
            <p:cNvPr id="114" name="TextBox 113"/>
            <p:cNvSpPr txBox="1"/>
            <p:nvPr/>
          </p:nvSpPr>
          <p:spPr>
            <a:xfrm>
              <a:off x="4357686" y="2132856"/>
              <a:ext cx="4286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01</a:t>
              </a:r>
              <a:endPara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3" name="Group 13"/>
            <p:cNvGrpSpPr/>
            <p:nvPr/>
          </p:nvGrpSpPr>
          <p:grpSpPr>
            <a:xfrm>
              <a:off x="4643438" y="2132856"/>
              <a:ext cx="1571636" cy="338554"/>
              <a:chOff x="4643438" y="2132856"/>
              <a:chExt cx="1571636" cy="338554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643438" y="2132856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01</a:t>
                </a:r>
                <a:endParaRPr lang="he-IL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929190" y="2132856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00</a:t>
                </a:r>
                <a:endParaRPr lang="he-IL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214942" y="2132856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01</a:t>
                </a:r>
                <a:endParaRPr lang="he-IL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500694" y="2132856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01</a:t>
                </a:r>
                <a:endParaRPr lang="he-IL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786446" y="2132856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urier New" pitchFamily="49" charset="0"/>
                    <a:cs typeface="Courier New" pitchFamily="49" charset="0"/>
                  </a:rPr>
                  <a:t>01</a:t>
                </a:r>
                <a:endParaRPr lang="he-IL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/>
        </p:nvSpPr>
        <p:spPr>
          <a:xfrm>
            <a:off x="4744927" y="6101856"/>
            <a:ext cx="4291569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Ranking</a:t>
            </a:r>
            <a:endParaRPr lang="he-I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2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"/>
          <p:cNvGrpSpPr/>
          <p:nvPr/>
        </p:nvGrpSpPr>
        <p:grpSpPr>
          <a:xfrm>
            <a:off x="29822" y="980728"/>
            <a:ext cx="8502618" cy="923330"/>
            <a:chOff x="29822" y="980728"/>
            <a:chExt cx="8502618" cy="923330"/>
          </a:xfrm>
        </p:grpSpPr>
        <p:sp>
          <p:nvSpPr>
            <p:cNvPr id="16" name="Flowchart: Process 15"/>
            <p:cNvSpPr/>
            <p:nvPr/>
          </p:nvSpPr>
          <p:spPr>
            <a:xfrm>
              <a:off x="755576" y="1169690"/>
              <a:ext cx="7776864" cy="588838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6120" y="980728"/>
              <a:ext cx="217513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</a:rPr>
                <a:t>-------</a:t>
              </a:r>
              <a:endParaRPr lang="he-IL" sz="5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9135" y="980728"/>
              <a:ext cx="282601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</a:rPr>
                <a:t>----------</a:t>
              </a:r>
              <a:endParaRPr lang="he-IL" sz="5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22" y="1199485"/>
              <a:ext cx="579005" cy="55399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000" dirty="0" smtClean="0"/>
                <a:t>x8</a:t>
              </a:r>
              <a:endParaRPr lang="he-IL" sz="3000" dirty="0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4744927" y="6101856"/>
            <a:ext cx="4291569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Star Alignment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260648"/>
            <a:ext cx="357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TAATGCGA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5283" y="993502"/>
            <a:ext cx="3504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ATAATGCG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9044" y="1628800"/>
            <a:ext cx="363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AATGCGAC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525" y="2289646"/>
            <a:ext cx="3504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GATAATGC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5757" y="2924944"/>
            <a:ext cx="355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TAATGTGC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8408" y="3585790"/>
            <a:ext cx="3620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ATGCGCC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6105" y="4233862"/>
            <a:ext cx="3570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TAATGTAC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8610" y="4869160"/>
            <a:ext cx="3645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TGTAACC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/>
        </p:nvSpPr>
        <p:spPr>
          <a:xfrm>
            <a:off x="755576" y="260648"/>
            <a:ext cx="6336704" cy="5400600"/>
          </a:xfrm>
          <a:prstGeom prst="flowChartProcess">
            <a:avLst/>
          </a:prstGeom>
          <a:solidFill>
            <a:srgbClr val="C3ED29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lowchart: Process 13"/>
          <p:cNvSpPr/>
          <p:nvPr/>
        </p:nvSpPr>
        <p:spPr>
          <a:xfrm>
            <a:off x="899592" y="260648"/>
            <a:ext cx="6048672" cy="3456384"/>
          </a:xfrm>
          <a:prstGeom prst="flowChartProcess">
            <a:avLst/>
          </a:prstGeom>
          <a:solidFill>
            <a:srgbClr val="4E67C8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9952" y="6101856"/>
            <a:ext cx="4896545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PWM formulation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260648"/>
            <a:ext cx="357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TAATGCGA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7211" y="993502"/>
            <a:ext cx="3504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ATAATGCG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0972" y="1628800"/>
            <a:ext cx="363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AATGCGAC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453" y="2289646"/>
            <a:ext cx="3504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GATAATGC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7685" y="2924944"/>
            <a:ext cx="355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TAATGTGC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336" y="3585790"/>
            <a:ext cx="3620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ATGCGCC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8033" y="4233862"/>
            <a:ext cx="3570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TAATGTAC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0538" y="4869160"/>
            <a:ext cx="3645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TGTAACC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043608" y="260648"/>
            <a:ext cx="5760640" cy="2160240"/>
          </a:xfrm>
          <a:prstGeom prst="flowChartProcess">
            <a:avLst/>
          </a:prstGeom>
          <a:solidFill>
            <a:srgbClr val="FF8021">
              <a:alpha val="3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17"/>
          <p:cNvGrpSpPr/>
          <p:nvPr/>
        </p:nvGrpSpPr>
        <p:grpSpPr>
          <a:xfrm>
            <a:off x="7236294" y="260648"/>
            <a:ext cx="1512170" cy="5400600"/>
            <a:chOff x="7236294" y="260648"/>
            <a:chExt cx="1512170" cy="5400600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7236294" y="260648"/>
              <a:ext cx="1512170" cy="5400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7077593" y="986825"/>
              <a:ext cx="182957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4000" dirty="0" smtClean="0"/>
                <a:t>Weight</a:t>
              </a:r>
              <a:endParaRPr lang="he-IL" sz="4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851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39952" y="6101856"/>
            <a:ext cx="4896545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PWM formulation</a:t>
            </a:r>
            <a:endParaRPr lang="he-IL" dirty="0">
              <a:solidFill>
                <a:srgbClr val="00B05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624483"/>
              </p:ext>
            </p:extLst>
          </p:nvPr>
        </p:nvGraphicFramePr>
        <p:xfrm>
          <a:off x="179512" y="764704"/>
          <a:ext cx="8784976" cy="2752080"/>
        </p:xfrm>
        <a:graphic>
          <a:graphicData uri="http://schemas.openxmlformats.org/drawingml/2006/table">
            <a:tbl>
              <a:tblPr rtl="1" bandRow="1">
                <a:tableStyleId>{125E5076-3810-47DD-B79F-674D7AD40C01}</a:tableStyleId>
              </a:tblPr>
              <a:tblGrid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</a:tblGrid>
              <a:tr h="68802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000" dirty="0" smtClean="0">
                          <a:solidFill>
                            <a:sysClr val="windowText" lastClr="000000"/>
                          </a:solidFill>
                        </a:rPr>
                        <a:t>0.95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</a:tr>
              <a:tr h="68802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000" dirty="0" smtClean="0">
                          <a:solidFill>
                            <a:sysClr val="windowText" lastClr="000000"/>
                          </a:solidFill>
                        </a:rPr>
                        <a:t>0.95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</a:tr>
              <a:tr h="68802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000" dirty="0" smtClean="0">
                          <a:solidFill>
                            <a:sysClr val="windowText" lastClr="000000"/>
                          </a:solidFill>
                        </a:rPr>
                        <a:t>0.9</a:t>
                      </a:r>
                      <a:endParaRPr lang="he-IL" sz="3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</a:tr>
              <a:tr h="68802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000" dirty="0" smtClean="0">
                          <a:solidFill>
                            <a:sysClr val="windowText" lastClr="000000"/>
                          </a:solidFill>
                        </a:rPr>
                        <a:t>0.85</a:t>
                      </a:r>
                      <a:endParaRPr lang="he-IL" sz="3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179512" y="4005064"/>
            <a:ext cx="8712968" cy="1512168"/>
          </a:xfrm>
          <a:prstGeom prst="leftRightArrow">
            <a:avLst/>
          </a:prstGeom>
          <a:gradFill>
            <a:gsLst>
              <a:gs pos="28000">
                <a:schemeClr val="accent1">
                  <a:tint val="18000"/>
                  <a:satMod val="120000"/>
                  <a:lumMod val="88000"/>
                </a:schemeClr>
              </a:gs>
              <a:gs pos="100000">
                <a:schemeClr val="accent1">
                  <a:tint val="40000"/>
                  <a:satMod val="100000"/>
                  <a:lumMod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b="1" dirty="0" smtClean="0"/>
              <a:t>Decreasing signal strength – decreasing number of 8-mers</a:t>
            </a:r>
            <a:endParaRPr lang="he-IL" sz="2200" b="1" dirty="0"/>
          </a:p>
        </p:txBody>
      </p:sp>
    </p:spTree>
    <p:extLst>
      <p:ext uri="{BB962C8B-B14F-4D97-AF65-F5344CB8AC3E}">
        <p14:creationId xmlns="" xmlns:p14="http://schemas.microsoft.com/office/powerpoint/2010/main" val="27227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39952" y="6101856"/>
            <a:ext cx="4896545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Example</a:t>
            </a:r>
            <a:endParaRPr lang="he-IL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4847069"/>
              </p:ext>
            </p:extLst>
          </p:nvPr>
        </p:nvGraphicFramePr>
        <p:xfrm>
          <a:off x="179512" y="548680"/>
          <a:ext cx="3096344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138"/>
                <a:gridCol w="1100138"/>
                <a:gridCol w="896068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0.42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0.0873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0.021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0.144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0.42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0.968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0.336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0.4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0.0015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0.091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0.0879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0.0081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3929284"/>
              </p:ext>
            </p:extLst>
          </p:nvPr>
        </p:nvGraphicFramePr>
        <p:xfrm>
          <a:off x="179512" y="2348880"/>
          <a:ext cx="3096344" cy="138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1152128"/>
                <a:gridCol w="864096"/>
              </a:tblGrid>
              <a:tr h="347278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0.496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>
                          <a:effectLst/>
                        </a:rPr>
                        <a:t>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7278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0.084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0.609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>
                          <a:effectLst/>
                        </a:rPr>
                        <a:t>1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7278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0.372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0.337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>
                          <a:effectLst/>
                        </a:rPr>
                        <a:t>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7278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0.043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0.04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</a:rPr>
                        <a:t>0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8897017"/>
              </p:ext>
            </p:extLst>
          </p:nvPr>
        </p:nvGraphicFramePr>
        <p:xfrm>
          <a:off x="179512" y="4149080"/>
          <a:ext cx="3096344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1152128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0.625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>
                          <a:effectLst/>
                        </a:rPr>
                        <a:t>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>
                          <a:effectLst/>
                        </a:rPr>
                        <a:t>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0.023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0.732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>
                          <a:effectLst/>
                        </a:rPr>
                        <a:t>1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0.341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0.253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>
                          <a:effectLst/>
                        </a:rPr>
                        <a:t>0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0.016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</a:rPr>
                        <a:t>0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8921342"/>
              </p:ext>
            </p:extLst>
          </p:nvPr>
        </p:nvGraphicFramePr>
        <p:xfrm>
          <a:off x="5137770" y="2276872"/>
          <a:ext cx="2900907" cy="1605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969"/>
                <a:gridCol w="966969"/>
                <a:gridCol w="966969"/>
              </a:tblGrid>
              <a:tr h="401284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0.576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0.018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0.012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1284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0.047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0.61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0.98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1284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0.35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0.326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0.0009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1284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0.023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0.041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0.0048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946364"/>
              </p:ext>
            </p:extLst>
          </p:nvPr>
        </p:nvGraphicFramePr>
        <p:xfrm>
          <a:off x="5137770" y="512093"/>
          <a:ext cx="2900907" cy="1518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969"/>
                <a:gridCol w="966969"/>
                <a:gridCol w="966969"/>
              </a:tblGrid>
              <a:tr h="49628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0.613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0.028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84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0.025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0.551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0.969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84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0.347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0.409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84"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0.0127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 smtClean="0">
                          <a:effectLst/>
                        </a:rPr>
                        <a:t>0.006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188640"/>
            <a:ext cx="6880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Core</a:t>
            </a:r>
            <a:endParaRPr lang="he-IL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82438" y="188640"/>
            <a:ext cx="9573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Core+1</a:t>
            </a:r>
            <a:endParaRPr lang="he-IL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108" y="179348"/>
            <a:ext cx="9573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Core+2</a:t>
            </a:r>
            <a:endParaRPr lang="he-IL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19872" y="1124744"/>
            <a:ext cx="151216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19872" y="299695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19872" y="3501008"/>
            <a:ext cx="151216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55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106371" y="2551025"/>
            <a:ext cx="5137725" cy="2000264"/>
            <a:chOff x="1142976" y="4725144"/>
            <a:chExt cx="5137725" cy="2000264"/>
          </a:xfrm>
        </p:grpSpPr>
        <p:sp>
          <p:nvSpPr>
            <p:cNvPr id="118" name="מלבן 117"/>
            <p:cNvSpPr/>
            <p:nvPr/>
          </p:nvSpPr>
          <p:spPr>
            <a:xfrm>
              <a:off x="5137693" y="4725144"/>
              <a:ext cx="1143008" cy="20002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7" name="מלבן 116"/>
            <p:cNvSpPr/>
            <p:nvPr/>
          </p:nvSpPr>
          <p:spPr>
            <a:xfrm>
              <a:off x="1142976" y="4725144"/>
              <a:ext cx="3429024" cy="20002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3" name="Group 4"/>
          <p:cNvGrpSpPr/>
          <p:nvPr/>
        </p:nvGrpSpPr>
        <p:grpSpPr>
          <a:xfrm>
            <a:off x="357158" y="2564905"/>
            <a:ext cx="8493337" cy="2000265"/>
            <a:chOff x="357158" y="2564905"/>
            <a:chExt cx="8493337" cy="2000265"/>
          </a:xfrm>
        </p:grpSpPr>
        <p:sp>
          <p:nvSpPr>
            <p:cNvPr id="26" name="מלבן 25"/>
            <p:cNvSpPr/>
            <p:nvPr/>
          </p:nvSpPr>
          <p:spPr>
            <a:xfrm>
              <a:off x="784408" y="2564905"/>
              <a:ext cx="8066087" cy="2000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cxnSp>
          <p:nvCxnSpPr>
            <p:cNvPr id="28" name="מחבר ישר 27"/>
            <p:cNvCxnSpPr/>
            <p:nvPr/>
          </p:nvCxnSpPr>
          <p:spPr>
            <a:xfrm>
              <a:off x="784408" y="3064971"/>
              <a:ext cx="80660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>
              <a:stCxn id="26" idx="1"/>
              <a:endCxn id="26" idx="3"/>
            </p:cNvCxnSpPr>
            <p:nvPr/>
          </p:nvCxnSpPr>
          <p:spPr>
            <a:xfrm rot="10800000" flipH="1">
              <a:off x="784407" y="3565037"/>
              <a:ext cx="80660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>
              <a:off x="784408" y="4065103"/>
              <a:ext cx="80660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ישר 33"/>
            <p:cNvCxnSpPr/>
            <p:nvPr/>
          </p:nvCxnSpPr>
          <p:spPr>
            <a:xfrm rot="16200000" flipH="1">
              <a:off x="3814940" y="3565037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/>
            <p:cNvCxnSpPr/>
            <p:nvPr/>
          </p:nvCxnSpPr>
          <p:spPr>
            <a:xfrm rot="16200000" flipH="1">
              <a:off x="4386444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ישר 35"/>
            <p:cNvCxnSpPr/>
            <p:nvPr/>
          </p:nvCxnSpPr>
          <p:spPr>
            <a:xfrm rot="16200000" flipH="1">
              <a:off x="4957948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rot="16200000" flipH="1">
              <a:off x="5529452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ישר 37"/>
            <p:cNvCxnSpPr/>
            <p:nvPr/>
          </p:nvCxnSpPr>
          <p:spPr>
            <a:xfrm rot="16200000" flipH="1">
              <a:off x="6100956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 rot="16200000" flipH="1">
              <a:off x="6672460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/>
          </p:nvCxnSpPr>
          <p:spPr>
            <a:xfrm rot="16200000" flipH="1">
              <a:off x="7243964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rot="16200000" flipH="1">
              <a:off x="3243436" y="3565037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/>
            <p:cNvCxnSpPr/>
            <p:nvPr/>
          </p:nvCxnSpPr>
          <p:spPr>
            <a:xfrm rot="16200000" flipH="1">
              <a:off x="2671933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 rot="16200000" flipH="1">
              <a:off x="2100428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rot="16200000" flipH="1">
              <a:off x="1528924" y="3565038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rot="16200000" flipH="1">
              <a:off x="957419" y="3565037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ישר 49"/>
            <p:cNvCxnSpPr/>
            <p:nvPr/>
          </p:nvCxnSpPr>
          <p:spPr>
            <a:xfrm rot="16200000" flipH="1">
              <a:off x="385915" y="3565037"/>
              <a:ext cx="2000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63570" y="2624201"/>
              <a:ext cx="308098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+mj-lt"/>
                  <a:cs typeface="Courier New" pitchFamily="49" charset="0"/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7998" y="3124267"/>
              <a:ext cx="29367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+mj-lt"/>
                  <a:cs typeface="Courier New" pitchFamily="49" charset="0"/>
                </a:rPr>
                <a:t>C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7158" y="3624333"/>
              <a:ext cx="31451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+mj-lt"/>
                  <a:cs typeface="Courier New" pitchFamily="49" charset="0"/>
                </a:rPr>
                <a:t>G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6013" y="4124399"/>
              <a:ext cx="28565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+mj-lt"/>
                  <a:cs typeface="Courier New" pitchFamily="49" charset="0"/>
                </a:rPr>
                <a:t>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1413" y="2624201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14510" y="2624201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2A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94421" y="263634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3A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65925" y="263634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4A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37429" y="263634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5A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08933" y="263634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6A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72030" y="263634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7A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43534" y="263634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8A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5038" y="263634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9A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58080" y="263634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10A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529584" y="263634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11A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01088" y="263634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12A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72592" y="263634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13A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292187" y="263634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14A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51413" y="3112125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14510" y="3112125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2C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94421" y="3124267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3C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65925" y="3124267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4C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37429" y="3124267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5C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08933" y="3124267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6C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72030" y="3124267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7C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43534" y="3124267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8C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15038" y="3124267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9C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58080" y="3124267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10C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529584" y="3124267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11C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01088" y="3124267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12C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72592" y="3124267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13C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292187" y="3124267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14C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51413" y="3612191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14510" y="3612191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2G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994421" y="362433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3G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65925" y="362433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4G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137429" y="362433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5G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08933" y="362433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6G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72030" y="362433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7G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43534" y="362433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8G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15038" y="362433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9G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58080" y="362433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10G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29584" y="362433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11G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101088" y="362433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12G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672592" y="362433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13G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92187" y="362433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14G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51413" y="4136541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14510" y="4136541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2T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994421" y="414868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3T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565925" y="414868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4T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37429" y="414868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5T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708933" y="414868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6T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72030" y="414868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7T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843534" y="414868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8T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15038" y="4148683"/>
              <a:ext cx="47160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9T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58080" y="414868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10T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529584" y="414868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11T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101088" y="414868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12T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672592" y="414868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13T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292187" y="4148683"/>
              <a:ext cx="553357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1600" b="1" dirty="0" smtClean="0">
                  <a:latin typeface="Courier New" pitchFamily="49" charset="0"/>
                  <a:cs typeface="Courier New" pitchFamily="49" charset="0"/>
                </a:rPr>
                <a:t>P</a:t>
              </a:r>
              <a:r>
                <a:rPr lang="en-GB" sz="1600" b="1" baseline="-25000" dirty="0" smtClean="0">
                  <a:latin typeface="Courier New" pitchFamily="49" charset="0"/>
                  <a:cs typeface="Courier New" pitchFamily="49" charset="0"/>
                </a:rPr>
                <a:t>14T</a:t>
              </a:r>
              <a:endParaRPr lang="he-IL" sz="1600" b="1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025" y="684991"/>
            <a:ext cx="4500594" cy="876383"/>
          </a:xfrm>
          <a:prstGeom prst="rect">
            <a:avLst/>
          </a:prstGeom>
          <a:noFill/>
        </p:spPr>
      </p:pic>
      <p:sp>
        <p:nvSpPr>
          <p:cNvPr id="119" name="מלבן 118"/>
          <p:cNvSpPr/>
          <p:nvPr/>
        </p:nvSpPr>
        <p:spPr>
          <a:xfrm>
            <a:off x="3107988" y="2564906"/>
            <a:ext cx="5143536" cy="2000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4139952" y="6101856"/>
            <a:ext cx="4896545" cy="927544"/>
          </a:xfrm>
          <a:prstGeom prst="rect">
            <a:avLst/>
          </a:prstGeom>
        </p:spPr>
        <p:txBody>
          <a:bodyPr/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rtl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Bounding</a:t>
            </a:r>
            <a:endParaRPr lang="he-I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2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TFBS models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We represent the binding site as a position weight matrix (PWM). Each position has weights for the 4 possible letters (A, C, G, T).</a:t>
            </a:r>
          </a:p>
          <a:p>
            <a:pPr algn="l" rtl="0"/>
            <a:r>
              <a:rPr lang="en-US" dirty="0" smtClean="0"/>
              <a:t>For example:</a:t>
            </a:r>
          </a:p>
          <a:p>
            <a:pPr algn="l" rtl="0">
              <a:buNone/>
            </a:pPr>
            <a:endParaRPr lang="he-IL" dirty="0"/>
          </a:p>
        </p:txBody>
      </p:sp>
      <p:pic>
        <p:nvPicPr>
          <p:cNvPr id="4" name="Picture 3" descr="https://portal.biobase-international.com/cgi-bin/build_t/idb/1.0/statichandler.cgi?file=gifs/matrixlogos/M0095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7344816" cy="10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780"/>
          <p:cNvGraphicFramePr>
            <a:graphicFrameLocks/>
          </p:cNvGraphicFramePr>
          <p:nvPr/>
        </p:nvGraphicFramePr>
        <p:xfrm>
          <a:off x="3419872" y="3068960"/>
          <a:ext cx="4540250" cy="2171066"/>
        </p:xfrm>
        <a:graphic>
          <a:graphicData uri="http://schemas.openxmlformats.org/drawingml/2006/table">
            <a:tbl>
              <a:tblPr rtl="1"/>
              <a:tblGrid>
                <a:gridCol w="647700"/>
                <a:gridCol w="649288"/>
                <a:gridCol w="647700"/>
                <a:gridCol w="650875"/>
                <a:gridCol w="647700"/>
                <a:gridCol w="649287"/>
                <a:gridCol w="647700"/>
              </a:tblGrid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C2485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C2485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Best results achieved when:</a:t>
            </a:r>
          </a:p>
          <a:p>
            <a:pPr lvl="1" algn="l" rtl="0"/>
            <a:r>
              <a:rPr lang="en-US" dirty="0" smtClean="0"/>
              <a:t>No differentiation between </a:t>
            </a:r>
            <a:r>
              <a:rPr lang="en-US" dirty="0" smtClean="0"/>
              <a:t>cores.</a:t>
            </a:r>
            <a:endParaRPr lang="en-US" dirty="0" smtClean="0"/>
          </a:p>
          <a:p>
            <a:pPr lvl="1" algn="l" rtl="0"/>
            <a:r>
              <a:rPr lang="en-US" dirty="0" smtClean="0"/>
              <a:t>1000 k-</a:t>
            </a:r>
            <a:r>
              <a:rPr lang="en-US" dirty="0" err="1" smtClean="0"/>
              <a:t>mers</a:t>
            </a:r>
            <a:r>
              <a:rPr lang="en-US" dirty="0" smtClean="0"/>
              <a:t> </a:t>
            </a:r>
            <a:r>
              <a:rPr lang="en-US" dirty="0" smtClean="0"/>
              <a:t>used.</a:t>
            </a:r>
            <a:endParaRPr lang="en-US" dirty="0" smtClean="0"/>
          </a:p>
          <a:p>
            <a:pPr lvl="1" algn="l" rtl="0"/>
            <a:r>
              <a:rPr lang="en-US" dirty="0" smtClean="0"/>
              <a:t>All 14 positions are </a:t>
            </a:r>
            <a:r>
              <a:rPr lang="en-US" dirty="0" smtClean="0"/>
              <a:t>reported.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Prediction ability </a:t>
            </a:r>
            <a:r>
              <a:rPr lang="en-US" dirty="0" smtClean="0"/>
              <a:t>on a par </a:t>
            </a:r>
            <a:r>
              <a:rPr lang="en-US" dirty="0" smtClean="0"/>
              <a:t>with BEEML-PBM: 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Spearman	</a:t>
            </a:r>
            <a:r>
              <a:rPr lang="en-US" sz="2600" dirty="0" smtClean="0"/>
              <a:t>0.23 vs. 0.21 (avg.)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600" dirty="0" smtClean="0"/>
              <a:t>Tp1FP		0.48 vs. 0.47 (avg.)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600" dirty="0" smtClean="0"/>
              <a:t>AUC 		0.89 vs. 0.88 (avg.)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JASPAR similarity on a par </a:t>
            </a:r>
            <a:r>
              <a:rPr lang="en-US" dirty="0" smtClean="0"/>
              <a:t>with Amadeus: </a:t>
            </a:r>
            <a:r>
              <a:rPr lang="en-US" sz="2800" dirty="0" smtClean="0"/>
              <a:t>0.174, </a:t>
            </a:r>
            <a:r>
              <a:rPr lang="en-US" sz="2800" dirty="0" smtClean="0"/>
              <a:t>     </a:t>
            </a:r>
            <a:r>
              <a:rPr lang="en-US" sz="2200" dirty="0" smtClean="0"/>
              <a:t>AM 0.178	SW 0.192	RM 0.21		BE </a:t>
            </a:r>
            <a:r>
              <a:rPr lang="en-US" sz="2200" dirty="0" smtClean="0"/>
              <a:t>0.227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New comparison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Harbison</a:t>
            </a:r>
            <a:r>
              <a:rPr lang="en-US" dirty="0" smtClean="0"/>
              <a:t> et al. (04) used Chip-Chip to annotate bound and unbound </a:t>
            </a:r>
            <a:r>
              <a:rPr lang="en-US" dirty="0" smtClean="0"/>
              <a:t>promoters.</a:t>
            </a:r>
            <a:endParaRPr lang="en-US" dirty="0" smtClean="0"/>
          </a:p>
          <a:p>
            <a:pPr algn="l" rtl="0"/>
            <a:r>
              <a:rPr lang="en-US" dirty="0" smtClean="0"/>
              <a:t>PWM used to rank </a:t>
            </a:r>
            <a:r>
              <a:rPr lang="en-US" dirty="0" smtClean="0"/>
              <a:t>promoters.</a:t>
            </a:r>
            <a:endParaRPr lang="en-US" dirty="0" smtClean="0"/>
          </a:p>
          <a:p>
            <a:pPr algn="l" rtl="0"/>
            <a:r>
              <a:rPr lang="en-US" dirty="0" smtClean="0"/>
              <a:t>For each cutoff, Fisher exact test is calculated, and the minimal is </a:t>
            </a:r>
            <a:r>
              <a:rPr lang="en-US" dirty="0" smtClean="0"/>
              <a:t>chosen.</a:t>
            </a:r>
            <a:endParaRPr lang="en-US" dirty="0" smtClean="0"/>
          </a:p>
          <a:p>
            <a:pPr algn="l" rtl="0"/>
            <a:r>
              <a:rPr lang="en-US" dirty="0" smtClean="0"/>
              <a:t>The new method has better PWMs than BE in this </a:t>
            </a:r>
            <a:r>
              <a:rPr lang="en-US" dirty="0" smtClean="0"/>
              <a:t>comparison.</a:t>
            </a:r>
            <a:endParaRPr lang="en-US" dirty="0" smtClean="0"/>
          </a:p>
          <a:p>
            <a:pPr algn="l" rtl="0"/>
            <a:r>
              <a:rPr lang="en-US" dirty="0" smtClean="0"/>
              <a:t>Used in </a:t>
            </a:r>
            <a:r>
              <a:rPr lang="en-US" dirty="0" err="1" smtClean="0"/>
              <a:t>ScerTF</a:t>
            </a:r>
            <a:r>
              <a:rPr lang="en-US" dirty="0" smtClean="0"/>
              <a:t> paper </a:t>
            </a:r>
            <a:r>
              <a:rPr lang="en-US" sz="2400" dirty="0" smtClean="0"/>
              <a:t>(</a:t>
            </a:r>
            <a:r>
              <a:rPr lang="en-US" sz="2400" dirty="0" err="1" smtClean="0"/>
              <a:t>Spivak</a:t>
            </a:r>
            <a:r>
              <a:rPr lang="en-US" sz="2400" dirty="0" smtClean="0"/>
              <a:t> and </a:t>
            </a:r>
            <a:r>
              <a:rPr lang="en-US" sz="2400" dirty="0" err="1" smtClean="0"/>
              <a:t>Stormo</a:t>
            </a:r>
            <a:r>
              <a:rPr lang="en-US" sz="2400" dirty="0" smtClean="0"/>
              <a:t> 2012</a:t>
            </a:r>
            <a:r>
              <a:rPr lang="en-US" sz="2400" dirty="0" smtClean="0"/>
              <a:t>).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Additional advantage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Running time: 2 seconds!</a:t>
            </a:r>
          </a:p>
          <a:p>
            <a:pPr algn="l" rtl="0"/>
            <a:r>
              <a:rPr lang="en-US" dirty="0" smtClean="0"/>
              <a:t>AM is 30 </a:t>
            </a:r>
            <a:r>
              <a:rPr lang="en-US" dirty="0" smtClean="0"/>
              <a:t>seconds.</a:t>
            </a:r>
            <a:endParaRPr lang="en-US" dirty="0" smtClean="0"/>
          </a:p>
          <a:p>
            <a:pPr algn="l" rtl="0"/>
            <a:r>
              <a:rPr lang="en-US" dirty="0" smtClean="0"/>
              <a:t>BE, RM, AM more than one </a:t>
            </a:r>
            <a:r>
              <a:rPr lang="en-US" dirty="0" smtClean="0"/>
              <a:t>hour.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152128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Using </a:t>
            </a:r>
            <a:r>
              <a:rPr lang="en-US" dirty="0" err="1" smtClean="0"/>
              <a:t>ScerTF</a:t>
            </a:r>
            <a:r>
              <a:rPr lang="en-US" dirty="0" smtClean="0"/>
              <a:t> database, average Euclidean: 0.186</a:t>
            </a:r>
          </a:p>
          <a:p>
            <a:pPr algn="l" rtl="0">
              <a:buNone/>
            </a:pPr>
            <a:r>
              <a:rPr lang="en-US" sz="2600" dirty="0" smtClean="0"/>
              <a:t>AM 0.181	SW 0.184	RM 0.24	BE 0.247</a:t>
            </a:r>
            <a:endParaRPr lang="he-IL" sz="26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8897058" cy="35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0" y="4077072"/>
            <a:ext cx="91440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have developed a new method for extracting binding site motif from PBM </a:t>
            </a:r>
            <a:r>
              <a:rPr lang="en-US" dirty="0" smtClean="0"/>
              <a:t>data.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ranks all 8-mers using WMW </a:t>
            </a:r>
            <a:r>
              <a:rPr lang="en-US" dirty="0" smtClean="0"/>
              <a:t>score.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builds a PWM using 8-mer </a:t>
            </a:r>
            <a:r>
              <a:rPr lang="en-US" dirty="0" smtClean="0"/>
              <a:t>weights.</a:t>
            </a:r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Summary –cont’d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l" rtl="0"/>
            <a:r>
              <a:rPr lang="en-US" dirty="0" smtClean="0"/>
              <a:t>The method achieves prediction ability and </a:t>
            </a:r>
            <a:r>
              <a:rPr lang="en-US" dirty="0" smtClean="0"/>
              <a:t>similarity to experimentally validated PWMs as </a:t>
            </a:r>
            <a:r>
              <a:rPr lang="en-US" dirty="0" smtClean="0"/>
              <a:t>good as BE and AM, </a:t>
            </a:r>
            <a:r>
              <a:rPr lang="en-US" dirty="0" smtClean="0"/>
              <a:t>respectively.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achieves better </a:t>
            </a:r>
            <a:r>
              <a:rPr lang="en-US" i="1" dirty="0" smtClean="0"/>
              <a:t>in vivo </a:t>
            </a:r>
            <a:r>
              <a:rPr lang="en-US" dirty="0" smtClean="0"/>
              <a:t>prediction, as proved on </a:t>
            </a:r>
            <a:r>
              <a:rPr lang="en-US" dirty="0" err="1" smtClean="0"/>
              <a:t>Harbison</a:t>
            </a:r>
            <a:r>
              <a:rPr lang="en-US" dirty="0" smtClean="0"/>
              <a:t> et al. </a:t>
            </a:r>
            <a:r>
              <a:rPr lang="en-US" dirty="0" smtClean="0"/>
              <a:t>dataset.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addition, it is ultra-fast (2 seconds</a:t>
            </a:r>
            <a:r>
              <a:rPr lang="en-US" dirty="0" smtClean="0"/>
              <a:t>!).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BEEML-PWM is over-tuned to PBM </a:t>
            </a:r>
            <a:r>
              <a:rPr lang="en-US" dirty="0" smtClean="0"/>
              <a:t>technology.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Our method takes PBM data and extracts a PWM that is most accurate for specific </a:t>
            </a:r>
            <a:r>
              <a:rPr lang="en-US" i="1" dirty="0" smtClean="0"/>
              <a:t>in vivo </a:t>
            </a:r>
            <a:r>
              <a:rPr lang="en-US" dirty="0" smtClean="0"/>
              <a:t>and </a:t>
            </a:r>
            <a:r>
              <a:rPr lang="en-US" i="1" dirty="0" smtClean="0"/>
              <a:t>in vitro </a:t>
            </a:r>
            <a:r>
              <a:rPr lang="en-US" dirty="0" smtClean="0"/>
              <a:t>binding.</a:t>
            </a: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PBM technology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0000" lnSpcReduction="20000"/>
          </a:bodyPr>
          <a:lstStyle/>
          <a:p>
            <a:pPr algn="l" rtl="0"/>
            <a:r>
              <a:rPr lang="en-US" sz="8000" dirty="0" smtClean="0"/>
              <a:t>Protein binding microarray consists of ~41,000 probe sequences, each of length 36 </a:t>
            </a:r>
            <a:r>
              <a:rPr lang="en-US" sz="8000" dirty="0" err="1" smtClean="0"/>
              <a:t>bp</a:t>
            </a:r>
            <a:r>
              <a:rPr lang="en-US" sz="8000" dirty="0" smtClean="0"/>
              <a:t>.</a:t>
            </a:r>
            <a:endParaRPr lang="en-US" sz="8000" dirty="0" smtClean="0"/>
          </a:p>
          <a:p>
            <a:pPr algn="l" rtl="0"/>
            <a:r>
              <a:rPr lang="en-US" sz="8000" dirty="0" smtClean="0"/>
              <a:t>These </a:t>
            </a:r>
            <a:r>
              <a:rPr lang="en-US" sz="8000" dirty="0" smtClean="0"/>
              <a:t>36 </a:t>
            </a:r>
            <a:r>
              <a:rPr lang="en-US" sz="8000" dirty="0" err="1" smtClean="0"/>
              <a:t>bp</a:t>
            </a:r>
            <a:r>
              <a:rPr lang="en-US" sz="8000" dirty="0" smtClean="0"/>
              <a:t> </a:t>
            </a:r>
            <a:r>
              <a:rPr lang="en-US" sz="8000" dirty="0" smtClean="0"/>
              <a:t>long sequences cover all possible 10-mers.</a:t>
            </a:r>
          </a:p>
          <a:p>
            <a:pPr algn="l" rtl="0"/>
            <a:r>
              <a:rPr lang="en-US" sz="8000" dirty="0" smtClean="0"/>
              <a:t>They were generated by cutting a long De </a:t>
            </a:r>
            <a:r>
              <a:rPr lang="en-US" sz="8000" dirty="0" err="1" smtClean="0"/>
              <a:t>Bruijn</a:t>
            </a:r>
            <a:r>
              <a:rPr lang="en-US" sz="8000" dirty="0" smtClean="0"/>
              <a:t> sequence (with overlaps).</a:t>
            </a:r>
          </a:p>
          <a:p>
            <a:pPr algn="l" rtl="0"/>
            <a:r>
              <a:rPr lang="en-US" sz="6000" dirty="0" smtClean="0"/>
              <a:t>Wiki: a </a:t>
            </a:r>
            <a:r>
              <a:rPr lang="en-US" sz="6000" i="1" dirty="0" smtClean="0"/>
              <a:t>k</a:t>
            </a:r>
            <a:r>
              <a:rPr lang="en-US" sz="6000" dirty="0" smtClean="0"/>
              <a:t>-</a:t>
            </a:r>
            <a:r>
              <a:rPr lang="en-US" sz="6000" dirty="0" err="1" smtClean="0"/>
              <a:t>ary</a:t>
            </a:r>
            <a:r>
              <a:rPr lang="en-US" sz="6000" dirty="0" smtClean="0"/>
              <a:t> </a:t>
            </a:r>
            <a:r>
              <a:rPr lang="en-US" sz="6000" b="1" dirty="0" smtClean="0"/>
              <a:t>De </a:t>
            </a:r>
            <a:r>
              <a:rPr lang="en-US" sz="6000" b="1" dirty="0" err="1" smtClean="0"/>
              <a:t>Bruijn</a:t>
            </a:r>
            <a:r>
              <a:rPr lang="en-US" sz="6000" b="1" dirty="0" smtClean="0"/>
              <a:t> sequence</a:t>
            </a:r>
            <a:r>
              <a:rPr lang="en-US" sz="6000" dirty="0" smtClean="0"/>
              <a:t> </a:t>
            </a:r>
            <a:r>
              <a:rPr lang="en-US" sz="6000" i="1" dirty="0" smtClean="0"/>
              <a:t>B</a:t>
            </a:r>
            <a:r>
              <a:rPr lang="en-US" sz="6000" dirty="0" smtClean="0"/>
              <a:t>(</a:t>
            </a:r>
            <a:r>
              <a:rPr lang="en-US" sz="6000" i="1" dirty="0" smtClean="0"/>
              <a:t>k</a:t>
            </a:r>
            <a:r>
              <a:rPr lang="en-US" sz="6000" dirty="0" smtClean="0"/>
              <a:t>, </a:t>
            </a:r>
            <a:r>
              <a:rPr lang="en-US" sz="6000" i="1" dirty="0" smtClean="0"/>
              <a:t>n</a:t>
            </a:r>
            <a:r>
              <a:rPr lang="en-US" sz="6000" dirty="0" smtClean="0"/>
              <a:t>) of order </a:t>
            </a:r>
            <a:r>
              <a:rPr lang="en-US" sz="6000" i="1" dirty="0" smtClean="0"/>
              <a:t>n </a:t>
            </a:r>
            <a:r>
              <a:rPr lang="en-US" sz="6000" dirty="0" smtClean="0"/>
              <a:t>is a cyclic sequence of a given alphabet A with size k for which every possible subsequence of length n in A appears as a sequence of consecutive characters exactly once.</a:t>
            </a:r>
          </a:p>
          <a:p>
            <a:pPr algn="l" rtl="0"/>
            <a:r>
              <a:rPr lang="en-US" sz="6000" dirty="0" smtClean="0"/>
              <a:t>Each </a:t>
            </a:r>
            <a:r>
              <a:rPr lang="en-US" sz="6000" i="1" dirty="0" smtClean="0"/>
              <a:t>B</a:t>
            </a:r>
            <a:r>
              <a:rPr lang="en-US" sz="6000" dirty="0" smtClean="0"/>
              <a:t>(</a:t>
            </a:r>
            <a:r>
              <a:rPr lang="en-US" sz="6000" i="1" dirty="0" smtClean="0"/>
              <a:t>k</a:t>
            </a:r>
            <a:r>
              <a:rPr lang="en-US" sz="6000" dirty="0" smtClean="0"/>
              <a:t>, </a:t>
            </a:r>
            <a:r>
              <a:rPr lang="en-US" sz="6000" i="1" dirty="0" smtClean="0"/>
              <a:t>n</a:t>
            </a:r>
            <a:r>
              <a:rPr lang="en-US" sz="6000" dirty="0" smtClean="0"/>
              <a:t>) has length </a:t>
            </a:r>
            <a:r>
              <a:rPr lang="en-US" sz="6000" i="1" dirty="0" smtClean="0"/>
              <a:t>k</a:t>
            </a:r>
            <a:r>
              <a:rPr lang="en-US" sz="6000" i="1" baseline="30000" dirty="0" smtClean="0"/>
              <a:t>n</a:t>
            </a:r>
            <a:r>
              <a:rPr lang="en-US" sz="6000" dirty="0" smtClean="0"/>
              <a:t>.</a:t>
            </a:r>
          </a:p>
          <a:p>
            <a:pPr algn="l" rtl="0"/>
            <a:r>
              <a:rPr lang="en-US" sz="6000" dirty="0" smtClean="0"/>
              <a:t>Example of B(2, 3): 00010111 and 11101000.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PBM in illustration</a:t>
            </a:r>
            <a:endParaRPr lang="he-IL" dirty="0"/>
          </a:p>
        </p:txBody>
      </p:sp>
      <p:pic>
        <p:nvPicPr>
          <p:cNvPr id="21506" name="Picture 2" descr="Unfortunately we are unable to provide accessible alternative text for this. If you require assistance to access this image, or to obtain a text description, please contact npg@nature.c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6800"/>
            <a:ext cx="6120680" cy="506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And this is how it looks like:</a:t>
            </a:r>
            <a:br>
              <a:rPr lang="en-US" dirty="0" smtClean="0"/>
            </a:br>
            <a:r>
              <a:rPr lang="en-US" dirty="0" smtClean="0"/>
              <a:t>example dataset of Arid3a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42731" cy="36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we worked 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UniProbe</a:t>
            </a:r>
            <a:r>
              <a:rPr lang="en-US" dirty="0" smtClean="0"/>
              <a:t> (</a:t>
            </a:r>
            <a:r>
              <a:rPr lang="en-US" dirty="0" err="1" smtClean="0"/>
              <a:t>Newburger</a:t>
            </a:r>
            <a:r>
              <a:rPr lang="en-US" dirty="0" smtClean="0"/>
              <a:t> and </a:t>
            </a:r>
            <a:r>
              <a:rPr lang="en-US" dirty="0" err="1" smtClean="0"/>
              <a:t>Bulyk</a:t>
            </a:r>
            <a:r>
              <a:rPr lang="en-US" dirty="0" smtClean="0"/>
              <a:t>. 2008) database contains more than 400 PBM datasets, each for a different TF.</a:t>
            </a:r>
          </a:p>
          <a:p>
            <a:pPr algn="l" rtl="0"/>
            <a:r>
              <a:rPr lang="en-US" dirty="0" smtClean="0"/>
              <a:t>We focused on one subset of this data set (</a:t>
            </a:r>
            <a:r>
              <a:rPr lang="en-US" dirty="0" err="1" smtClean="0"/>
              <a:t>Badis</a:t>
            </a:r>
            <a:r>
              <a:rPr lang="en-US" dirty="0" smtClean="0"/>
              <a:t> et al. 2009), which covers 104 different mouse TFs in 115 </a:t>
            </a:r>
            <a:r>
              <a:rPr lang="en-US" dirty="0" err="1" smtClean="0"/>
              <a:t>paried</a:t>
            </a:r>
            <a:r>
              <a:rPr lang="en-US" dirty="0" smtClean="0"/>
              <a:t> PBM datasets.</a:t>
            </a:r>
          </a:p>
          <a:p>
            <a:pPr algn="l" rtl="0"/>
            <a:r>
              <a:rPr lang="en-US" dirty="0" smtClean="0"/>
              <a:t>For each probe sequence, the binding intensity is reported.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Seed-and-Wobble (SW)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first method to extract binding site motifs from PBM data is </a:t>
            </a:r>
            <a:r>
              <a:rPr lang="en-US" b="1" dirty="0" smtClean="0"/>
              <a:t>Seed-and-Wobble</a:t>
            </a:r>
            <a:r>
              <a:rPr lang="en-US" dirty="0" smtClean="0"/>
              <a:t> (Berger et al. 2006).</a:t>
            </a:r>
          </a:p>
          <a:p>
            <a:pPr algn="l" rtl="0"/>
            <a:r>
              <a:rPr lang="en-US" dirty="0" smtClean="0"/>
              <a:t>It first identifies the single 8-mer (</a:t>
            </a:r>
            <a:r>
              <a:rPr lang="en-US" dirty="0" err="1" smtClean="0"/>
              <a:t>ungapped</a:t>
            </a:r>
            <a:r>
              <a:rPr lang="en-US" dirty="0" smtClean="0"/>
              <a:t> or gapped) with the greatest PBM enrichment score (E score) and then systematically tests the relative preference of each nucleotide variant at each position, both within and outside the seed.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1717</Words>
  <Application>Microsoft Office PowerPoint</Application>
  <PresentationFormat>On-screen Show (4:3)</PresentationFormat>
  <Paragraphs>449</Paragraphs>
  <Slides>46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Equation</vt:lpstr>
      <vt:lpstr>משוואה</vt:lpstr>
      <vt:lpstr>Project presentation</vt:lpstr>
      <vt:lpstr>Talk layout</vt:lpstr>
      <vt:lpstr>Gene expression regulation</vt:lpstr>
      <vt:lpstr>TFBS models</vt:lpstr>
      <vt:lpstr>PBM technology</vt:lpstr>
      <vt:lpstr>PBM in illustration</vt:lpstr>
      <vt:lpstr>And this is how it looks like: example dataset of Arid3a</vt:lpstr>
      <vt:lpstr>The data we worked on</vt:lpstr>
      <vt:lpstr>Seed-and-Wobble (SW)</vt:lpstr>
      <vt:lpstr>RankMotif++ (RM) (Chen et al. 2007)</vt:lpstr>
      <vt:lpstr>Amadeus-PBM (AM)</vt:lpstr>
      <vt:lpstr>Example: Cebpb</vt:lpstr>
      <vt:lpstr>And the result of Amadeus:</vt:lpstr>
      <vt:lpstr>New method: BEEML-PBM</vt:lpstr>
      <vt:lpstr>Calculation of binding probability</vt:lpstr>
      <vt:lpstr>Binding probability – cont’d</vt:lpstr>
      <vt:lpstr>Calculation of binding probability</vt:lpstr>
      <vt:lpstr>Binding probability – cont’d</vt:lpstr>
      <vt:lpstr>Binding probability – cont’d</vt:lpstr>
      <vt:lpstr>Estimation of position effect</vt:lpstr>
      <vt:lpstr>Position effect – cont’d</vt:lpstr>
      <vt:lpstr>Position effect – cont’d</vt:lpstr>
      <vt:lpstr>Background effect estimation</vt:lpstr>
      <vt:lpstr>Objective function</vt:lpstr>
      <vt:lpstr>Summary of BEEML concept</vt:lpstr>
      <vt:lpstr>Results – PWM similarity</vt:lpstr>
      <vt:lpstr>Success rate and running time</vt:lpstr>
      <vt:lpstr>Results – PWM logos</vt:lpstr>
      <vt:lpstr>Ranking prediction test</vt:lpstr>
      <vt:lpstr>Results – prediction ability</vt:lpstr>
      <vt:lpstr>Results - conclusions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Results</vt:lpstr>
      <vt:lpstr>New comparison</vt:lpstr>
      <vt:lpstr>Additional advantage</vt:lpstr>
      <vt:lpstr>Logos example</vt:lpstr>
      <vt:lpstr>Summary</vt:lpstr>
      <vt:lpstr>Summary –cont’d</vt:lpstr>
      <vt:lpstr>Conclusions</vt:lpstr>
    </vt:vector>
  </TitlesOfParts>
  <Company>Tel-Aviv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have an hammer, everything looks like a nail…</dc:title>
  <dc:creator>yaronore</dc:creator>
  <cp:lastModifiedBy>yaronore</cp:lastModifiedBy>
  <cp:revision>289</cp:revision>
  <dcterms:created xsi:type="dcterms:W3CDTF">2010-10-14T10:11:12Z</dcterms:created>
  <dcterms:modified xsi:type="dcterms:W3CDTF">2012-01-04T07:40:06Z</dcterms:modified>
</cp:coreProperties>
</file>